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slides/slide94.xml" ContentType="application/vnd.openxmlformats-officedocument.presentationml.slide+xml"/>
  <Override PartName="/ppt/slides/slide113.xml" ContentType="application/vnd.openxmlformats-officedocument.presentationml.slide+xml"/>
  <Override PartName="/ppt/slides/slide142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83.xml" ContentType="application/vnd.openxmlformats-officedocument.presentationml.slide+xml"/>
  <Override PartName="/ppt/slides/slide102.xml" ContentType="application/vnd.openxmlformats-officedocument.presentationml.slide+xml"/>
  <Override PartName="/ppt/slides/slide120.xml" ContentType="application/vnd.openxmlformats-officedocument.presentationml.slide+xml"/>
  <Override PartName="/ppt/slides/slide131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slides/slide90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s/slide129.xml" ContentType="application/vnd.openxmlformats-officedocument.presentationml.slide+xml"/>
  <Override PartName="/ppt/slides/slide147.xml" ContentType="application/vnd.openxmlformats-officedocument.presentationml.slide+xml"/>
  <Override PartName="/ppt/slides/slide99.xml" ContentType="application/vnd.openxmlformats-officedocument.presentationml.slide+xml"/>
  <Override PartName="/ppt/slides/slide118.xml" ContentType="application/vnd.openxmlformats-officedocument.presentationml.slide+xml"/>
  <Override PartName="/ppt/slides/slide136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slides/slide107.xml" ContentType="application/vnd.openxmlformats-officedocument.presentationml.slide+xml"/>
  <Override PartName="/ppt/slides/slide125.xml" ContentType="application/vnd.openxmlformats-officedocument.presentationml.slide+xml"/>
  <Override PartName="/ppt/slides/slide143.xml" ContentType="application/vnd.openxmlformats-officedocument.presentationml.slide+xml"/>
  <Override PartName="/ppt/viewProps.xml" ContentType="application/vnd.openxmlformats-officedocument.presentationml.viewProp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48.xml" ContentType="application/vnd.openxmlformats-officedocument.presentationml.slide+xml"/>
  <Override PartName="/ppt/slides/slide66.xml" ContentType="application/vnd.openxmlformats-officedocument.presentationml.slide+xml"/>
  <Override PartName="/ppt/slides/slide95.xml" ContentType="application/vnd.openxmlformats-officedocument.presentationml.slide+xml"/>
  <Override PartName="/ppt/slides/slide103.xml" ContentType="application/vnd.openxmlformats-officedocument.presentationml.slide+xml"/>
  <Override PartName="/ppt/slides/slide114.xml" ContentType="application/vnd.openxmlformats-officedocument.presentationml.slide+xml"/>
  <Override PartName="/ppt/slides/slide132.xml" ContentType="application/vnd.openxmlformats-officedocument.presentationml.slide+xml"/>
  <Override PartName="/ppt/slides/slide150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55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slides/slide121.xml" ContentType="application/vnd.openxmlformats-officedocument.presentationml.slide+xml"/>
  <Override PartName="/ppt/presProps.xml" ContentType="application/vnd.openxmlformats-officedocument.presentationml.presProps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33.xml" ContentType="application/vnd.openxmlformats-officedocument.presentationml.slide+xml"/>
  <Override PartName="/ppt/slides/slide44.xml" ContentType="application/vnd.openxmlformats-officedocument.presentationml.slide+xml"/>
  <Override PartName="/ppt/slides/slide62.xml" ContentType="application/vnd.openxmlformats-officedocument.presentationml.slide+xml"/>
  <Override PartName="/ppt/slides/slide80.xml" ContentType="application/vnd.openxmlformats-officedocument.presentationml.slide+xml"/>
  <Override PartName="/ppt/slides/slide91.xml" ContentType="application/vnd.openxmlformats-officedocument.presentationml.slide+xml"/>
  <Override PartName="/ppt/slides/slide110.xml" ContentType="application/vnd.openxmlformats-officedocument.presentationml.slide+xml"/>
  <Override PartName="/ppt/slideLayouts/slideLayout3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22.xml" ContentType="application/vnd.openxmlformats-officedocument.presentationml.slide+xml"/>
  <Override PartName="/ppt/slides/slide51.xml" ContentType="application/vnd.openxmlformats-officedocument.presentationml.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40.xml" ContentType="application/vnd.openxmlformats-officedocument.presentationml.slide+xml"/>
  <Override PartName="/ppt/slides/slide119.xml" ContentType="application/vnd.openxmlformats-officedocument.presentationml.slide+xml"/>
  <Override PartName="/ppt/slides/slide139.xml" ContentType="application/vnd.openxmlformats-officedocument.presentationml.slide+xml"/>
  <Override PartName="/ppt/slides/slide148.xml" ContentType="application/vnd.openxmlformats-officedocument.presentationml.slide+xml"/>
  <Override PartName="/ppt/slideLayouts/slideLayout10.xml" ContentType="application/vnd.openxmlformats-officedocument.presentationml.slideLayout+xml"/>
  <Override PartName="/ppt/slides/slide89.xml" ContentType="application/vnd.openxmlformats-officedocument.presentationml.slide+xml"/>
  <Override PartName="/ppt/slides/slide98.xml" ContentType="application/vnd.openxmlformats-officedocument.presentationml.slide+xml"/>
  <Override PartName="/ppt/slides/slide108.xml" ContentType="application/vnd.openxmlformats-officedocument.presentationml.slide+xml"/>
  <Override PartName="/ppt/slides/slide117.xml" ContentType="application/vnd.openxmlformats-officedocument.presentationml.slide+xml"/>
  <Override PartName="/ppt/slides/slide126.xml" ContentType="application/vnd.openxmlformats-officedocument.presentationml.slide+xml"/>
  <Override PartName="/ppt/slides/slide128.xml" ContentType="application/vnd.openxmlformats-officedocument.presentationml.slide+xml"/>
  <Override PartName="/ppt/slides/slide137.xml" ContentType="application/vnd.openxmlformats-officedocument.presentationml.slide+xml"/>
  <Override PartName="/ppt/slides/slide146.xml" ContentType="application/vnd.openxmlformats-officedocument.presentationml.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slides/slide78.xml" ContentType="application/vnd.openxmlformats-officedocument.presentationml.slide+xml"/>
  <Override PartName="/ppt/slides/slide87.xml" ContentType="application/vnd.openxmlformats-officedocument.presentationml.slide+xml"/>
  <Override PartName="/ppt/slides/slide96.xml" ContentType="application/vnd.openxmlformats-officedocument.presentationml.slide+xml"/>
  <Override PartName="/ppt/slides/slide106.xml" ContentType="application/vnd.openxmlformats-officedocument.presentationml.slide+xml"/>
  <Override PartName="/ppt/slides/slide115.xml" ContentType="application/vnd.openxmlformats-officedocument.presentationml.slide+xml"/>
  <Override PartName="/ppt/slides/slide124.xml" ContentType="application/vnd.openxmlformats-officedocument.presentationml.slide+xml"/>
  <Override PartName="/ppt/slides/slide135.xml" ContentType="application/vnd.openxmlformats-officedocument.presentationml.slide+xml"/>
  <Override PartName="/ppt/slides/slide144.xml" ContentType="application/vnd.openxmlformats-officedocument.presentationml.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85.xml" ContentType="application/vnd.openxmlformats-officedocument.presentationml.slide+xml"/>
  <Override PartName="/ppt/slides/slide104.xml" ContentType="application/vnd.openxmlformats-officedocument.presentationml.slide+xml"/>
  <Override PartName="/ppt/slides/slide122.xml" ContentType="application/vnd.openxmlformats-officedocument.presentationml.slide+xml"/>
  <Override PartName="/ppt/slides/slide133.xml" ContentType="application/vnd.openxmlformats-officedocument.presentationml.slide+xml"/>
  <Override PartName="/ppt/slides/slide151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s/slide92.xml" ContentType="application/vnd.openxmlformats-officedocument.presentationml.slide+xml"/>
  <Override PartName="/ppt/slides/slide111.xml" ContentType="application/vnd.openxmlformats-officedocument.presentationml.slide+xml"/>
  <Override PartName="/ppt/slides/slide140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Override PartName="/ppt/slides/slide100.xml" ContentType="application/vnd.openxmlformats-officedocument.presentationml.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s/slide149.xml" ContentType="application/vnd.openxmlformats-officedocument.presentationml.slide+xml"/>
  <Override PartName="/ppt/slideLayouts/slideLayout11.xml" ContentType="application/vnd.openxmlformats-officedocument.presentationml.slideLayout+xml"/>
  <Override PartName="/ppt/slides/slide138.xml" ContentType="application/vnd.openxmlformats-officedocument.presentationml.slide+xml"/>
  <Override PartName="/ppt/slides/slide79.xml" ContentType="application/vnd.openxmlformats-officedocument.presentationml.slide+xml"/>
  <Override PartName="/ppt/slides/slide109.xml" ContentType="application/vnd.openxmlformats-officedocument.presentationml.slide+xml"/>
  <Override PartName="/ppt/slides/slide127.xml" ContentType="application/vnd.openxmlformats-officedocument.presentationml.slide+xml"/>
  <Override PartName="/ppt/slides/slide145.xml" ContentType="application/vnd.openxmlformats-officedocument.presentationml.slide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slides/slide97.xml" ContentType="application/vnd.openxmlformats-officedocument.presentationml.slide+xml"/>
  <Override PartName="/ppt/slides/slide116.xml" ContentType="application/vnd.openxmlformats-officedocument.presentationml.slide+xml"/>
  <Override PartName="/ppt/slides/slide134.xml" ContentType="application/vnd.openxmlformats-officedocument.presentationml.slide+xml"/>
  <Override PartName="/ppt/slideLayouts/slideLayout9.xml" ContentType="application/vnd.openxmlformats-officedocument.presentationml.slideLayout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57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slides/slide105.xml" ContentType="application/vnd.openxmlformats-officedocument.presentationml.slide+xml"/>
  <Override PartName="/ppt/slides/slide123.xml" ContentType="application/vnd.openxmlformats-officedocument.presentationml.slide+xml"/>
  <Override PartName="/ppt/slides/slide141.xml" ContentType="application/vnd.openxmlformats-officedocument.presentationml.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46.xml" ContentType="application/vnd.openxmlformats-officedocument.presentationml.slide+xml"/>
  <Override PartName="/ppt/slides/slide64.xml" ContentType="application/vnd.openxmlformats-officedocument.presentationml.slide+xml"/>
  <Override PartName="/ppt/slides/slide93.xml" ContentType="application/vnd.openxmlformats-officedocument.presentationml.slide+xml"/>
  <Override PartName="/ppt/slides/slide101.xml" ContentType="application/vnd.openxmlformats-officedocument.presentationml.slide+xml"/>
  <Override PartName="/ppt/slides/slide112.xml" ContentType="application/vnd.openxmlformats-officedocument.presentationml.slide+xml"/>
  <Override PartName="/ppt/slides/slide130.xml" ContentType="application/vnd.openxmlformats-officedocument.presentationml.slide+xml"/>
  <Override PartName="/ppt/slideLayouts/slideLayout5.xml" ContentType="application/vnd.openxmlformats-officedocument.presentationml.slideLayout+xml"/>
  <Override PartName="/ppt/slides/slide24.xml" ContentType="application/vnd.openxmlformats-officedocument.presentationml.slide+xml"/>
  <Override PartName="/ppt/slides/slide35.xml" ContentType="application/vnd.openxmlformats-officedocument.presentationml.slide+xml"/>
  <Override PartName="/ppt/slides/slide53.xml" ContentType="application/vnd.openxmlformats-officedocument.presentationml.slide+xml"/>
  <Override PartName="/ppt/slides/slide71.xml" ContentType="application/vnd.openxmlformats-officedocument.presentationml.slide+xml"/>
  <Override PartName="/ppt/slides/slide82.xml" ContentType="application/vnd.openxmlformats-officedocument.presentationml.slide+xml"/>
  <Default Extension="jpeg" ContentType="image/jpeg"/>
  <Override PartName="/ppt/slides/slide13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slides/slide20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3" r:id="rId18"/>
    <p:sldId id="272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7" r:id="rId31"/>
    <p:sldId id="285" r:id="rId32"/>
    <p:sldId id="286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6" r:id="rId61"/>
    <p:sldId id="315" r:id="rId62"/>
    <p:sldId id="318" r:id="rId63"/>
    <p:sldId id="317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6" r:id="rId77"/>
    <p:sldId id="331" r:id="rId78"/>
    <p:sldId id="332" r:id="rId79"/>
    <p:sldId id="333" r:id="rId80"/>
    <p:sldId id="334" r:id="rId81"/>
    <p:sldId id="335" r:id="rId82"/>
    <p:sldId id="338" r:id="rId83"/>
    <p:sldId id="337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2" r:id="rId97"/>
    <p:sldId id="351" r:id="rId98"/>
    <p:sldId id="353" r:id="rId99"/>
    <p:sldId id="354" r:id="rId100"/>
    <p:sldId id="355" r:id="rId101"/>
    <p:sldId id="357" r:id="rId102"/>
    <p:sldId id="356" r:id="rId103"/>
    <p:sldId id="358" r:id="rId104"/>
    <p:sldId id="360" r:id="rId105"/>
    <p:sldId id="361" r:id="rId106"/>
    <p:sldId id="362" r:id="rId107"/>
    <p:sldId id="359" r:id="rId108"/>
    <p:sldId id="365" r:id="rId109"/>
    <p:sldId id="364" r:id="rId110"/>
    <p:sldId id="363" r:id="rId111"/>
    <p:sldId id="366" r:id="rId112"/>
    <p:sldId id="369" r:id="rId113"/>
    <p:sldId id="367" r:id="rId114"/>
    <p:sldId id="368" r:id="rId115"/>
    <p:sldId id="370" r:id="rId116"/>
    <p:sldId id="371" r:id="rId117"/>
    <p:sldId id="373" r:id="rId118"/>
    <p:sldId id="372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  <p:sldId id="386" r:id="rId132"/>
    <p:sldId id="387" r:id="rId133"/>
    <p:sldId id="388" r:id="rId134"/>
    <p:sldId id="389" r:id="rId135"/>
    <p:sldId id="390" r:id="rId136"/>
    <p:sldId id="391" r:id="rId137"/>
    <p:sldId id="392" r:id="rId138"/>
    <p:sldId id="393" r:id="rId139"/>
    <p:sldId id="394" r:id="rId140"/>
    <p:sldId id="395" r:id="rId141"/>
    <p:sldId id="396" r:id="rId142"/>
    <p:sldId id="397" r:id="rId143"/>
    <p:sldId id="398" r:id="rId144"/>
    <p:sldId id="399" r:id="rId145"/>
    <p:sldId id="400" r:id="rId146"/>
    <p:sldId id="401" r:id="rId147"/>
    <p:sldId id="402" r:id="rId148"/>
    <p:sldId id="403" r:id="rId149"/>
    <p:sldId id="404" r:id="rId150"/>
    <p:sldId id="405" r:id="rId151"/>
    <p:sldId id="406" r:id="rId152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109" d="100"/>
          <a:sy n="109" d="100"/>
        </p:scale>
        <p:origin x="-1650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54" Type="http://schemas.openxmlformats.org/officeDocument/2006/relationships/viewProps" Target="viewProp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theme" Target="theme/theme1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5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51" Type="http://schemas.openxmlformats.org/officeDocument/2006/relationships/slide" Target="slides/slide150.xml"/><Relationship Id="rId156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pPr/>
              <a:t>2019-09-26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pPr/>
              <a:t>2019-09-26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pPr/>
              <a:t>2019-09-26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pPr/>
              <a:t>2019-09-26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pPr/>
              <a:t>2019-09-26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pPr/>
              <a:t>2019-09-26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pPr/>
              <a:t>2019-09-26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pPr/>
              <a:t>2019-09-26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pPr/>
              <a:t>2019-09-26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pPr/>
              <a:t>2019-09-26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pPr/>
              <a:t>2019-09-26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30EDBD-1C2D-4C1E-B459-B60219FAB484}" type="datetimeFigureOut">
              <a:rPr lang="ko-KR" altLang="en-US" smtClean="0"/>
              <a:pPr/>
              <a:t>2019-09-26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8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7.png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2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9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png"/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png"/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png"/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8.png"/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2.png"/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5.png"/><Relationship Id="rId2" Type="http://schemas.openxmlformats.org/officeDocument/2006/relationships/image" Target="../media/image234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png"/><Relationship Id="rId2" Type="http://schemas.openxmlformats.org/officeDocument/2006/relationships/image" Target="../media/image2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png"/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3.png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6.png"/><Relationship Id="rId2" Type="http://schemas.openxmlformats.org/officeDocument/2006/relationships/image" Target="../media/image2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7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9.png"/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3.png"/><Relationship Id="rId2" Type="http://schemas.openxmlformats.org/officeDocument/2006/relationships/image" Target="../media/image2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6.png"/><Relationship Id="rId5" Type="http://schemas.openxmlformats.org/officeDocument/2006/relationships/image" Target="../media/image255.png"/><Relationship Id="rId4" Type="http://schemas.openxmlformats.org/officeDocument/2006/relationships/image" Target="../media/image254.png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8.png"/><Relationship Id="rId2" Type="http://schemas.openxmlformats.org/officeDocument/2006/relationships/image" Target="../media/image2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9.png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1.png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3.png"/><Relationship Id="rId2" Type="http://schemas.openxmlformats.org/officeDocument/2006/relationships/image" Target="../media/image262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5.png"/><Relationship Id="rId2" Type="http://schemas.openxmlformats.org/officeDocument/2006/relationships/image" Target="../media/image26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8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1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3.png"/><Relationship Id="rId5" Type="http://schemas.openxmlformats.org/officeDocument/2006/relationships/image" Target="../media/image142.png"/><Relationship Id="rId4" Type="http://schemas.openxmlformats.org/officeDocument/2006/relationships/image" Target="../media/image141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9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3.png"/><Relationship Id="rId4" Type="http://schemas.openxmlformats.org/officeDocument/2006/relationships/image" Target="../media/image162.pn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sz="3600" dirty="0" smtClean="0"/>
              <a:t>Bootstrap(</a:t>
            </a:r>
            <a:r>
              <a:rPr lang="ko-KR" altLang="en-US" sz="3600" dirty="0" smtClean="0"/>
              <a:t>부트스트랩</a:t>
            </a:r>
            <a:r>
              <a:rPr lang="en-US" altLang="ko-KR" sz="3600" dirty="0" smtClean="0"/>
              <a:t>)</a:t>
            </a:r>
            <a:endParaRPr lang="ko-KR" altLang="en-US" sz="36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 smtClean="0"/>
              <a:t>1.</a:t>
            </a:r>
            <a:r>
              <a:rPr lang="ko-KR" altLang="en-US" sz="2400" dirty="0" err="1" smtClean="0"/>
              <a:t>그리드</a:t>
            </a:r>
            <a:r>
              <a:rPr lang="ko-KR" altLang="en-US" sz="2400" dirty="0" smtClean="0"/>
              <a:t> 시스템</a:t>
            </a:r>
            <a:r>
              <a:rPr lang="en-US" altLang="ko-KR" sz="2400" dirty="0" smtClean="0"/>
              <a:t>(</a:t>
            </a:r>
            <a:r>
              <a:rPr lang="ko-KR" altLang="en-US" sz="2400" dirty="0" smtClean="0"/>
              <a:t>중요</a:t>
            </a:r>
            <a:r>
              <a:rPr lang="en-US" altLang="ko-KR" sz="2400" dirty="0" smtClean="0"/>
              <a:t>)</a:t>
            </a:r>
            <a:endParaRPr lang="ko-KR" altLang="en-US" sz="2400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85786" y="4786322"/>
            <a:ext cx="5715040" cy="16839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1428728" y="1357298"/>
            <a:ext cx="6460423" cy="33547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 smtClean="0">
                <a:solidFill>
                  <a:srgbClr val="FF0000"/>
                </a:solidFill>
              </a:rPr>
              <a:t>그리드</a:t>
            </a:r>
            <a:endParaRPr lang="en-US" altLang="ko-KR" b="1" dirty="0" smtClean="0">
              <a:solidFill>
                <a:srgbClr val="FF0000"/>
              </a:solidFill>
            </a:endParaRPr>
          </a:p>
          <a:p>
            <a:endParaRPr lang="en-US" altLang="ko-KR" dirty="0" smtClean="0"/>
          </a:p>
          <a:p>
            <a:r>
              <a:rPr lang="en-US" altLang="ko-KR" sz="1600" b="1" dirty="0" smtClean="0">
                <a:solidFill>
                  <a:srgbClr val="7030A0"/>
                </a:solidFill>
              </a:rPr>
              <a:t>1.</a:t>
            </a:r>
            <a:r>
              <a:rPr lang="ko-KR" altLang="en-US" sz="1600" b="1" dirty="0" smtClean="0">
                <a:solidFill>
                  <a:srgbClr val="7030A0"/>
                </a:solidFill>
              </a:rPr>
              <a:t>부트스트랩의 핵심 레이아웃</a:t>
            </a:r>
            <a:endParaRPr lang="en-US" altLang="ko-KR" sz="1600" b="1" dirty="0" smtClean="0">
              <a:solidFill>
                <a:srgbClr val="7030A0"/>
              </a:solidFill>
            </a:endParaRPr>
          </a:p>
          <a:p>
            <a:r>
              <a:rPr lang="en-US" altLang="ko-KR" sz="1600" b="1" dirty="0" smtClean="0">
                <a:solidFill>
                  <a:srgbClr val="7030A0"/>
                </a:solidFill>
              </a:rPr>
              <a:t>2.</a:t>
            </a:r>
            <a:r>
              <a:rPr lang="ko-KR" altLang="en-US" sz="1600" b="1" dirty="0" smtClean="0">
                <a:solidFill>
                  <a:srgbClr val="7030A0"/>
                </a:solidFill>
              </a:rPr>
              <a:t>총 </a:t>
            </a:r>
            <a:r>
              <a:rPr lang="en-US" altLang="ko-KR" sz="1600" b="1" dirty="0" smtClean="0">
                <a:solidFill>
                  <a:srgbClr val="7030A0"/>
                </a:solidFill>
              </a:rPr>
              <a:t>12</a:t>
            </a:r>
            <a:r>
              <a:rPr lang="ko-KR" altLang="en-US" sz="1600" b="1" dirty="0" smtClean="0">
                <a:solidFill>
                  <a:srgbClr val="7030A0"/>
                </a:solidFill>
              </a:rPr>
              <a:t>열로 구성</a:t>
            </a:r>
            <a:r>
              <a:rPr lang="en-US" altLang="ko-KR" sz="1600" b="1" dirty="0" smtClean="0">
                <a:solidFill>
                  <a:srgbClr val="7030A0"/>
                </a:solidFill>
              </a:rPr>
              <a:t>=&gt;(</a:t>
            </a:r>
            <a:r>
              <a:rPr lang="en-US" altLang="ko-KR" sz="1600" b="1" dirty="0" smtClean="0">
                <a:solidFill>
                  <a:srgbClr val="FF0000"/>
                </a:solidFill>
              </a:rPr>
              <a:t>1</a:t>
            </a:r>
            <a:r>
              <a:rPr lang="ko-KR" altLang="en-US" sz="1600" b="1" dirty="0" smtClean="0">
                <a:solidFill>
                  <a:srgbClr val="FF0000"/>
                </a:solidFill>
              </a:rPr>
              <a:t>열씩 </a:t>
            </a:r>
            <a:r>
              <a:rPr lang="en-US" altLang="ko-KR" sz="1600" b="1" dirty="0" smtClean="0">
                <a:solidFill>
                  <a:srgbClr val="FF0000"/>
                </a:solidFill>
              </a:rPr>
              <a:t>12</a:t>
            </a:r>
            <a:r>
              <a:rPr lang="ko-KR" altLang="en-US" sz="1600" b="1" dirty="0" smtClean="0">
                <a:solidFill>
                  <a:srgbClr val="FF0000"/>
                </a:solidFill>
              </a:rPr>
              <a:t>개</a:t>
            </a:r>
            <a:r>
              <a:rPr lang="en-US" altLang="ko-KR" sz="1600" b="1" dirty="0" smtClean="0">
                <a:solidFill>
                  <a:srgbClr val="FF0000"/>
                </a:solidFill>
              </a:rPr>
              <a:t>, 8,4, 4,4,4,6,6</a:t>
            </a:r>
            <a:r>
              <a:rPr lang="en-US" altLang="ko-KR" sz="1600" b="1" dirty="0" smtClean="0">
                <a:solidFill>
                  <a:srgbClr val="7030A0"/>
                </a:solidFill>
              </a:rPr>
              <a:t>)</a:t>
            </a:r>
            <a:r>
              <a:rPr lang="ko-KR" altLang="en-US" sz="1600" b="1" dirty="0" smtClean="0">
                <a:solidFill>
                  <a:srgbClr val="7030A0"/>
                </a:solidFill>
              </a:rPr>
              <a:t>로 레이아웃이 가능</a:t>
            </a:r>
            <a:endParaRPr lang="en-US" altLang="ko-KR" sz="1600" b="1" dirty="0" smtClean="0">
              <a:solidFill>
                <a:srgbClr val="7030A0"/>
              </a:solidFill>
            </a:endParaRPr>
          </a:p>
          <a:p>
            <a:r>
              <a:rPr lang="en-US" altLang="ko-KR" sz="1600" b="1" dirty="0" smtClean="0">
                <a:solidFill>
                  <a:srgbClr val="7030A0"/>
                </a:solidFill>
              </a:rPr>
              <a:t>3.</a:t>
            </a:r>
            <a:r>
              <a:rPr lang="ko-KR" altLang="en-US" sz="1600" b="1" dirty="0" err="1" smtClean="0">
                <a:solidFill>
                  <a:srgbClr val="0070C0"/>
                </a:solidFill>
              </a:rPr>
              <a:t>그리드의</a:t>
            </a:r>
            <a:r>
              <a:rPr lang="ko-KR" altLang="en-US" sz="1600" b="1" dirty="0" smtClean="0">
                <a:solidFill>
                  <a:srgbClr val="0070C0"/>
                </a:solidFill>
              </a:rPr>
              <a:t> 합은 항상 </a:t>
            </a:r>
            <a:r>
              <a:rPr lang="en-US" altLang="ko-KR" sz="1600" b="1" dirty="0" smtClean="0">
                <a:solidFill>
                  <a:srgbClr val="0070C0"/>
                </a:solidFill>
              </a:rPr>
              <a:t>12</a:t>
            </a:r>
            <a:r>
              <a:rPr lang="ko-KR" altLang="en-US" sz="1600" b="1" dirty="0" smtClean="0">
                <a:solidFill>
                  <a:srgbClr val="0070C0"/>
                </a:solidFill>
              </a:rPr>
              <a:t>가 되어야 한다</a:t>
            </a:r>
            <a:r>
              <a:rPr lang="en-US" altLang="ko-KR" sz="1600" b="1" dirty="0" smtClean="0">
                <a:solidFill>
                  <a:srgbClr val="0070C0"/>
                </a:solidFill>
              </a:rPr>
              <a:t>. </a:t>
            </a:r>
            <a:r>
              <a:rPr lang="ko-KR" altLang="en-US" sz="1600" b="1" dirty="0" smtClean="0">
                <a:solidFill>
                  <a:srgbClr val="0070C0"/>
                </a:solidFill>
              </a:rPr>
              <a:t>합이 </a:t>
            </a:r>
            <a:r>
              <a:rPr lang="en-US" altLang="ko-KR" sz="1600" b="1" dirty="0" smtClean="0">
                <a:solidFill>
                  <a:srgbClr val="0070C0"/>
                </a:solidFill>
              </a:rPr>
              <a:t>12</a:t>
            </a:r>
            <a:r>
              <a:rPr lang="ko-KR" altLang="en-US" sz="1600" b="1" dirty="0" smtClean="0">
                <a:solidFill>
                  <a:srgbClr val="0070C0"/>
                </a:solidFill>
              </a:rPr>
              <a:t>를 넘거나 부족하면</a:t>
            </a:r>
            <a:endParaRPr lang="en-US" altLang="ko-KR" sz="1600" b="1" dirty="0" smtClean="0">
              <a:solidFill>
                <a:srgbClr val="0070C0"/>
              </a:solidFill>
            </a:endParaRPr>
          </a:p>
          <a:p>
            <a:r>
              <a:rPr lang="en-US" altLang="ko-KR" sz="1600" b="1" dirty="0" smtClean="0">
                <a:solidFill>
                  <a:srgbClr val="0070C0"/>
                </a:solidFill>
              </a:rPr>
              <a:t>   </a:t>
            </a:r>
            <a:r>
              <a:rPr lang="ko-KR" altLang="en-US" sz="1600" b="1" dirty="0" smtClean="0">
                <a:solidFill>
                  <a:srgbClr val="0070C0"/>
                </a:solidFill>
              </a:rPr>
              <a:t>화면 레이아웃을 구성하는 데 문제가 발생할 수 있다</a:t>
            </a:r>
            <a:r>
              <a:rPr lang="en-US" altLang="ko-KR" sz="1600" b="1" dirty="0" smtClean="0">
                <a:solidFill>
                  <a:srgbClr val="0070C0"/>
                </a:solidFill>
              </a:rPr>
              <a:t>.</a:t>
            </a:r>
          </a:p>
          <a:p>
            <a:r>
              <a:rPr lang="en-US" altLang="ko-KR" sz="1600" b="1" dirty="0" smtClean="0">
                <a:solidFill>
                  <a:srgbClr val="7030A0"/>
                </a:solidFill>
              </a:rPr>
              <a:t>4.</a:t>
            </a:r>
            <a:r>
              <a:rPr lang="ko-KR" altLang="en-US" sz="1600" b="1" dirty="0" smtClean="0">
                <a:solidFill>
                  <a:srgbClr val="7030A0"/>
                </a:solidFill>
              </a:rPr>
              <a:t>클래스 </a:t>
            </a:r>
            <a:r>
              <a:rPr lang="ko-KR" altLang="en-US" sz="1600" b="1" dirty="0" err="1" smtClean="0">
                <a:solidFill>
                  <a:srgbClr val="7030A0"/>
                </a:solidFill>
              </a:rPr>
              <a:t>선택자를</a:t>
            </a:r>
            <a:r>
              <a:rPr lang="ko-KR" altLang="en-US" sz="1600" b="1" dirty="0" smtClean="0">
                <a:solidFill>
                  <a:srgbClr val="7030A0"/>
                </a:solidFill>
              </a:rPr>
              <a:t> 기반으로 화면의 레이아웃을 잡아주는 역할</a:t>
            </a:r>
            <a:endParaRPr lang="en-US" altLang="ko-KR" sz="1600" b="1" dirty="0" smtClean="0">
              <a:solidFill>
                <a:srgbClr val="7030A0"/>
              </a:solidFill>
            </a:endParaRPr>
          </a:p>
          <a:p>
            <a:r>
              <a:rPr lang="en-US" altLang="ko-KR" sz="1600" b="1" dirty="0" smtClean="0">
                <a:solidFill>
                  <a:srgbClr val="7030A0"/>
                </a:solidFill>
              </a:rPr>
              <a:t>5.</a:t>
            </a:r>
            <a:r>
              <a:rPr lang="ko-KR" altLang="en-US" sz="1600" b="1" dirty="0" smtClean="0">
                <a:solidFill>
                  <a:srgbClr val="7030A0"/>
                </a:solidFill>
              </a:rPr>
              <a:t>클래스 접두사 분류</a:t>
            </a:r>
            <a:endParaRPr lang="en-US" altLang="ko-KR" sz="1600" b="1" dirty="0" smtClean="0">
              <a:solidFill>
                <a:srgbClr val="7030A0"/>
              </a:solidFill>
            </a:endParaRPr>
          </a:p>
          <a:p>
            <a:endParaRPr lang="en-US" altLang="ko-KR" sz="1600" b="1" dirty="0" smtClean="0">
              <a:solidFill>
                <a:srgbClr val="7030A0"/>
              </a:solidFill>
            </a:endParaRPr>
          </a:p>
          <a:p>
            <a:r>
              <a:rPr lang="ko-KR" altLang="en-US" sz="1600" b="1" dirty="0" err="1" smtClean="0">
                <a:solidFill>
                  <a:srgbClr val="FF0000"/>
                </a:solidFill>
              </a:rPr>
              <a:t>모바일폰</a:t>
            </a:r>
            <a:r>
              <a:rPr lang="en-US" altLang="ko-KR" sz="1600" b="1" dirty="0" smtClean="0">
                <a:solidFill>
                  <a:srgbClr val="FF0000"/>
                </a:solidFill>
              </a:rPr>
              <a:t>(&lt;768px)=&gt;.</a:t>
            </a:r>
            <a:r>
              <a:rPr lang="en-US" altLang="ko-KR" sz="1600" b="1" dirty="0" err="1" smtClean="0">
                <a:solidFill>
                  <a:srgbClr val="FF0000"/>
                </a:solidFill>
              </a:rPr>
              <a:t>col-xs</a:t>
            </a:r>
            <a:r>
              <a:rPr lang="en-US" altLang="ko-KR" sz="1600" b="1" dirty="0" smtClean="0">
                <a:solidFill>
                  <a:srgbClr val="FF0000"/>
                </a:solidFill>
              </a:rPr>
              <a:t>-</a:t>
            </a:r>
          </a:p>
          <a:p>
            <a:r>
              <a:rPr lang="ko-KR" altLang="en-US" sz="1600" b="1" dirty="0" err="1" smtClean="0">
                <a:solidFill>
                  <a:srgbClr val="FF0000"/>
                </a:solidFill>
              </a:rPr>
              <a:t>태블릿</a:t>
            </a:r>
            <a:r>
              <a:rPr lang="en-US" altLang="ko-KR" sz="1600" b="1" dirty="0" smtClean="0">
                <a:solidFill>
                  <a:srgbClr val="FF0000"/>
                </a:solidFill>
              </a:rPr>
              <a:t>(&gt;=768px)=&gt;.</a:t>
            </a:r>
            <a:r>
              <a:rPr lang="en-US" altLang="ko-KR" sz="1600" b="1" dirty="0" err="1" smtClean="0">
                <a:solidFill>
                  <a:srgbClr val="FF0000"/>
                </a:solidFill>
              </a:rPr>
              <a:t>col-sm</a:t>
            </a:r>
            <a:r>
              <a:rPr lang="en-US" altLang="ko-KR" sz="1600" b="1" dirty="0" smtClean="0">
                <a:solidFill>
                  <a:srgbClr val="FF0000"/>
                </a:solidFill>
              </a:rPr>
              <a:t>-</a:t>
            </a:r>
          </a:p>
          <a:p>
            <a:r>
              <a:rPr lang="ko-KR" altLang="en-US" sz="1600" b="1" dirty="0" err="1" smtClean="0">
                <a:solidFill>
                  <a:srgbClr val="FF0000"/>
                </a:solidFill>
              </a:rPr>
              <a:t>데스크탑</a:t>
            </a:r>
            <a:r>
              <a:rPr lang="en-US" altLang="ko-KR" sz="1600" b="1" dirty="0" smtClean="0">
                <a:solidFill>
                  <a:srgbClr val="FF0000"/>
                </a:solidFill>
              </a:rPr>
              <a:t>(&gt;=992px)=&gt;.</a:t>
            </a:r>
            <a:r>
              <a:rPr lang="en-US" altLang="ko-KR" sz="1600" b="1" dirty="0" err="1" smtClean="0">
                <a:solidFill>
                  <a:srgbClr val="FF0000"/>
                </a:solidFill>
              </a:rPr>
              <a:t>col-md</a:t>
            </a:r>
            <a:r>
              <a:rPr lang="en-US" altLang="ko-KR" sz="1600" b="1" dirty="0" smtClean="0">
                <a:solidFill>
                  <a:srgbClr val="FF0000"/>
                </a:solidFill>
              </a:rPr>
              <a:t>-</a:t>
            </a:r>
          </a:p>
          <a:p>
            <a:r>
              <a:rPr lang="ko-KR" altLang="en-US" sz="1600" b="1" dirty="0" err="1" smtClean="0">
                <a:solidFill>
                  <a:srgbClr val="FF0000"/>
                </a:solidFill>
              </a:rPr>
              <a:t>데스크탑</a:t>
            </a:r>
            <a:r>
              <a:rPr lang="en-US" altLang="ko-KR" sz="1600" b="1" dirty="0" smtClean="0">
                <a:solidFill>
                  <a:srgbClr val="FF0000"/>
                </a:solidFill>
              </a:rPr>
              <a:t>(&gt;=1200px)=&gt;.</a:t>
            </a:r>
            <a:r>
              <a:rPr lang="en-US" altLang="ko-KR" sz="1600" b="1" dirty="0" err="1" smtClean="0">
                <a:solidFill>
                  <a:srgbClr val="FF0000"/>
                </a:solidFill>
              </a:rPr>
              <a:t>col-lg</a:t>
            </a:r>
            <a:r>
              <a:rPr lang="en-US" altLang="ko-KR" sz="1600" b="1" dirty="0" smtClean="0">
                <a:solidFill>
                  <a:srgbClr val="FF0000"/>
                </a:solidFill>
              </a:rPr>
              <a:t>_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929454" y="3000372"/>
            <a:ext cx="1857388" cy="35850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아래로 구부러진 화살표 6"/>
          <p:cNvSpPr/>
          <p:nvPr/>
        </p:nvSpPr>
        <p:spPr>
          <a:xfrm rot="18214582">
            <a:off x="5812934" y="3892718"/>
            <a:ext cx="1000132" cy="428628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 err="1" smtClean="0"/>
              <a:t>내비게이션바</a:t>
            </a:r>
            <a:r>
              <a:rPr lang="en-US" altLang="ko-KR" sz="2400" dirty="0" smtClean="0"/>
              <a:t>(</a:t>
            </a:r>
            <a:r>
              <a:rPr lang="en-US" altLang="ko-KR" sz="2400" dirty="0" err="1" smtClean="0"/>
              <a:t>nav</a:t>
            </a:r>
            <a:r>
              <a:rPr lang="en-US" altLang="ko-KR" sz="2400" dirty="0" smtClean="0"/>
              <a:t> class=“</a:t>
            </a:r>
            <a:r>
              <a:rPr lang="en-US" altLang="ko-KR" sz="2400" b="1" dirty="0" err="1" smtClean="0">
                <a:solidFill>
                  <a:srgbClr val="FF0000"/>
                </a:solidFill>
              </a:rPr>
              <a:t>navbar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 </a:t>
            </a:r>
            <a:r>
              <a:rPr lang="en-US" altLang="ko-KR" sz="2400" b="1" dirty="0" err="1" smtClean="0">
                <a:solidFill>
                  <a:srgbClr val="FF0000"/>
                </a:solidFill>
              </a:rPr>
              <a:t>navbar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-default</a:t>
            </a:r>
            <a:r>
              <a:rPr lang="en-US" altLang="ko-KR" sz="2400" dirty="0" smtClean="0"/>
              <a:t>”)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 (2)</a:t>
            </a:r>
            <a:br>
              <a:rPr lang="en-US" altLang="ko-KR" sz="2400" b="1" dirty="0" smtClean="0">
                <a:solidFill>
                  <a:srgbClr val="FF0000"/>
                </a:solidFill>
              </a:rPr>
            </a:br>
            <a:r>
              <a:rPr lang="en-US" altLang="ko-KR" sz="2400" b="1" dirty="0" smtClean="0">
                <a:solidFill>
                  <a:srgbClr val="002060"/>
                </a:solidFill>
              </a:rPr>
              <a:t>(</a:t>
            </a:r>
            <a:r>
              <a:rPr lang="ko-KR" altLang="en-US" sz="2400" b="1" dirty="0" smtClean="0">
                <a:solidFill>
                  <a:srgbClr val="002060"/>
                </a:solidFill>
              </a:rPr>
              <a:t>배경색상과 테두리 색상을 지정해주는 역할을 한다</a:t>
            </a:r>
            <a:r>
              <a:rPr lang="en-US" altLang="ko-KR" sz="2400" b="1" dirty="0" smtClean="0">
                <a:solidFill>
                  <a:srgbClr val="002060"/>
                </a:solidFill>
              </a:rPr>
              <a:t>)</a:t>
            </a:r>
            <a:endParaRPr lang="ko-KR" altLang="en-US" sz="2400" dirty="0">
              <a:solidFill>
                <a:srgbClr val="002060"/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2" y="1500174"/>
            <a:ext cx="8286776" cy="2357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95284" y="3929066"/>
            <a:ext cx="8277244" cy="25717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5786446" y="5357826"/>
            <a:ext cx="3171061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 smtClean="0"/>
              <a:t>내비게이션바는</a:t>
            </a:r>
            <a:r>
              <a:rPr lang="ko-KR" altLang="en-US" sz="1400" dirty="0" smtClean="0"/>
              <a:t> 기본적으로</a:t>
            </a:r>
            <a:endParaRPr lang="en-US" altLang="ko-KR" sz="1400" dirty="0" smtClean="0"/>
          </a:p>
          <a:p>
            <a:r>
              <a:rPr lang="en-US" altLang="ko-KR" sz="1400" dirty="0" smtClean="0"/>
              <a:t>Html5</a:t>
            </a:r>
            <a:r>
              <a:rPr lang="ko-KR" altLang="en-US" sz="1400" dirty="0" smtClean="0"/>
              <a:t>의 </a:t>
            </a:r>
            <a:r>
              <a:rPr lang="en-US" altLang="ko-KR" sz="1400" dirty="0" err="1" smtClean="0"/>
              <a:t>nav</a:t>
            </a:r>
            <a:r>
              <a:rPr lang="ko-KR" altLang="en-US" sz="1400" dirty="0" smtClean="0"/>
              <a:t>태그를 사용</a:t>
            </a:r>
            <a:endParaRPr lang="en-US" altLang="ko-KR" sz="1400" dirty="0" smtClean="0"/>
          </a:p>
          <a:p>
            <a:r>
              <a:rPr lang="ko-KR" altLang="en-US" sz="1400" b="1" dirty="0" err="1" smtClean="0">
                <a:solidFill>
                  <a:srgbClr val="FF0000"/>
                </a:solidFill>
              </a:rPr>
              <a:t>내비게이션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 바의 기본형태는</a:t>
            </a:r>
            <a:endParaRPr lang="en-US" altLang="ko-KR" sz="1400" b="1" dirty="0" smtClean="0">
              <a:solidFill>
                <a:srgbClr val="FF0000"/>
              </a:solidFill>
            </a:endParaRPr>
          </a:p>
          <a:p>
            <a:r>
              <a:rPr lang="en-US" altLang="ko-KR" sz="1400" b="1" dirty="0" err="1" smtClean="0">
                <a:solidFill>
                  <a:srgbClr val="FF0000"/>
                </a:solidFill>
              </a:rPr>
              <a:t>nav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태그를 사용하고 클래스 </a:t>
            </a:r>
            <a:r>
              <a:rPr lang="ko-KR" altLang="en-US" sz="1400" b="1" dirty="0" err="1" smtClean="0">
                <a:solidFill>
                  <a:srgbClr val="FF0000"/>
                </a:solidFill>
              </a:rPr>
              <a:t>선택자는</a:t>
            </a:r>
            <a:endParaRPr lang="en-US" altLang="ko-KR" sz="1400" b="1" dirty="0" smtClean="0">
              <a:solidFill>
                <a:srgbClr val="FF0000"/>
              </a:solidFill>
            </a:endParaRPr>
          </a:p>
          <a:p>
            <a:r>
              <a:rPr lang="en-US" altLang="ko-KR" sz="1400" b="1" dirty="0" err="1" smtClean="0">
                <a:solidFill>
                  <a:srgbClr val="FF0000"/>
                </a:solidFill>
              </a:rPr>
              <a:t>navbar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 </a:t>
            </a:r>
            <a:r>
              <a:rPr lang="en-US" altLang="ko-KR" sz="1400" b="1" dirty="0" err="1" smtClean="0">
                <a:solidFill>
                  <a:srgbClr val="FF0000"/>
                </a:solidFill>
              </a:rPr>
              <a:t>navbar-defalut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를 적용한다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.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7" name="오른쪽 화살표 6"/>
          <p:cNvSpPr/>
          <p:nvPr/>
        </p:nvSpPr>
        <p:spPr>
          <a:xfrm>
            <a:off x="5429256" y="1857364"/>
            <a:ext cx="428628" cy="2857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5929322" y="1500174"/>
            <a:ext cx="306526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err="1" smtClean="0">
                <a:solidFill>
                  <a:srgbClr val="002060"/>
                </a:solidFill>
              </a:rPr>
              <a:t>navbar</a:t>
            </a:r>
            <a:r>
              <a:rPr lang="en-US" altLang="ko-KR" sz="1400" b="1" dirty="0" smtClean="0">
                <a:solidFill>
                  <a:srgbClr val="002060"/>
                </a:solidFill>
              </a:rPr>
              <a:t>-header-&gt;</a:t>
            </a:r>
            <a:r>
              <a:rPr lang="ko-KR" altLang="en-US" sz="1400" b="1" dirty="0" smtClean="0">
                <a:solidFill>
                  <a:srgbClr val="002060"/>
                </a:solidFill>
              </a:rPr>
              <a:t>사이트로고가</a:t>
            </a:r>
            <a:endParaRPr lang="en-US" altLang="ko-KR" sz="1400" b="1" dirty="0" smtClean="0">
              <a:solidFill>
                <a:srgbClr val="002060"/>
              </a:solidFill>
            </a:endParaRPr>
          </a:p>
          <a:p>
            <a:r>
              <a:rPr lang="ko-KR" altLang="en-US" sz="1400" b="1" dirty="0" smtClean="0">
                <a:solidFill>
                  <a:srgbClr val="002060"/>
                </a:solidFill>
              </a:rPr>
              <a:t>들어가는 부분과 </a:t>
            </a:r>
            <a:r>
              <a:rPr lang="ko-KR" altLang="en-US" sz="1400" b="1" dirty="0" err="1" smtClean="0">
                <a:solidFill>
                  <a:srgbClr val="002060"/>
                </a:solidFill>
              </a:rPr>
              <a:t>모바일</a:t>
            </a:r>
            <a:r>
              <a:rPr lang="ko-KR" altLang="en-US" sz="1400" b="1" dirty="0" smtClean="0">
                <a:solidFill>
                  <a:srgbClr val="002060"/>
                </a:solidFill>
              </a:rPr>
              <a:t> 상태에서의</a:t>
            </a:r>
            <a:endParaRPr lang="en-US" altLang="ko-KR" sz="1400" b="1" dirty="0" smtClean="0">
              <a:solidFill>
                <a:srgbClr val="002060"/>
              </a:solidFill>
            </a:endParaRPr>
          </a:p>
          <a:p>
            <a:r>
              <a:rPr lang="ko-KR" altLang="en-US" sz="1400" b="1" dirty="0" smtClean="0">
                <a:solidFill>
                  <a:srgbClr val="002060"/>
                </a:solidFill>
              </a:rPr>
              <a:t>아이콘이 나오는 부분</a:t>
            </a:r>
            <a:endParaRPr lang="ko-KR" altLang="en-US" sz="1400" b="1" dirty="0">
              <a:solidFill>
                <a:srgbClr val="00206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786314" y="2643182"/>
            <a:ext cx="430098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/>
              <a:t>버튼부분의 </a:t>
            </a:r>
            <a:r>
              <a:rPr lang="en-US" altLang="ko-KR" sz="1400" b="1" dirty="0" smtClean="0"/>
              <a:t>data-target=“navbar-ex1-collaspe”</a:t>
            </a:r>
            <a:r>
              <a:rPr lang="ko-KR" altLang="en-US" sz="1400" b="1" dirty="0" smtClean="0"/>
              <a:t>은</a:t>
            </a:r>
            <a:endParaRPr lang="en-US" altLang="ko-KR" sz="1400" b="1" dirty="0" smtClean="0"/>
          </a:p>
          <a:p>
            <a:r>
              <a:rPr lang="ko-KR" altLang="en-US" sz="1400" b="1" dirty="0" err="1" smtClean="0"/>
              <a:t>마크업</a:t>
            </a:r>
            <a:r>
              <a:rPr lang="en-US" altLang="ko-KR" sz="1400" b="1" dirty="0" smtClean="0"/>
              <a:t>API</a:t>
            </a:r>
            <a:r>
              <a:rPr lang="ko-KR" altLang="en-US" sz="1400" b="1" dirty="0" smtClean="0"/>
              <a:t>로 메뉴동작과 연동되는 부분이기에</a:t>
            </a:r>
            <a:endParaRPr lang="en-US" altLang="ko-KR" sz="1400" b="1" dirty="0" smtClean="0"/>
          </a:p>
          <a:p>
            <a:r>
              <a:rPr lang="ko-KR" altLang="en-US" sz="1400" b="1" dirty="0" smtClean="0"/>
              <a:t>삭제하면 </a:t>
            </a:r>
            <a:r>
              <a:rPr lang="ko-KR" altLang="en-US" sz="1400" b="1" dirty="0" err="1" smtClean="0"/>
              <a:t>안된다</a:t>
            </a:r>
            <a:r>
              <a:rPr lang="en-US" altLang="ko-KR" sz="1400" b="1" dirty="0" smtClean="0"/>
              <a:t>.</a:t>
            </a:r>
            <a:endParaRPr lang="ko-KR" altLang="en-US" sz="14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5715008" y="3571876"/>
            <a:ext cx="3541354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solidFill>
                  <a:srgbClr val="002060"/>
                </a:solidFill>
              </a:rPr>
              <a:t>collapse</a:t>
            </a:r>
            <a:r>
              <a:rPr lang="ko-KR" altLang="en-US" sz="1400" b="1" dirty="0" err="1" smtClean="0">
                <a:solidFill>
                  <a:srgbClr val="002060"/>
                </a:solidFill>
              </a:rPr>
              <a:t>선택자는</a:t>
            </a:r>
            <a:r>
              <a:rPr lang="ko-KR" altLang="en-US" sz="1400" b="1" dirty="0" smtClean="0">
                <a:solidFill>
                  <a:srgbClr val="002060"/>
                </a:solidFill>
              </a:rPr>
              <a:t> </a:t>
            </a:r>
            <a:r>
              <a:rPr lang="ko-KR" altLang="en-US" sz="1400" b="1" dirty="0" err="1" smtClean="0">
                <a:solidFill>
                  <a:srgbClr val="002060"/>
                </a:solidFill>
              </a:rPr>
              <a:t>모바일상태에서</a:t>
            </a:r>
            <a:r>
              <a:rPr lang="ko-KR" altLang="en-US" sz="1400" b="1" dirty="0" smtClean="0">
                <a:solidFill>
                  <a:srgbClr val="002060"/>
                </a:solidFill>
              </a:rPr>
              <a:t> </a:t>
            </a:r>
            <a:r>
              <a:rPr lang="ko-KR" altLang="en-US" sz="1400" b="1" dirty="0" err="1" smtClean="0">
                <a:solidFill>
                  <a:srgbClr val="002060"/>
                </a:solidFill>
              </a:rPr>
              <a:t>해당메</a:t>
            </a:r>
            <a:endParaRPr lang="en-US" altLang="ko-KR" sz="1400" b="1" dirty="0" smtClean="0">
              <a:solidFill>
                <a:srgbClr val="002060"/>
              </a:solidFill>
            </a:endParaRPr>
          </a:p>
          <a:p>
            <a:r>
              <a:rPr lang="ko-KR" altLang="en-US" sz="1400" b="1" dirty="0" err="1" smtClean="0">
                <a:solidFill>
                  <a:srgbClr val="002060"/>
                </a:solidFill>
              </a:rPr>
              <a:t>뉴가</a:t>
            </a:r>
            <a:r>
              <a:rPr lang="ko-KR" altLang="en-US" sz="1400" b="1" dirty="0" smtClean="0">
                <a:solidFill>
                  <a:srgbClr val="002060"/>
                </a:solidFill>
              </a:rPr>
              <a:t> 보여지지 않게 감추는 </a:t>
            </a:r>
            <a:r>
              <a:rPr lang="ko-KR" altLang="en-US" sz="1400" b="1" dirty="0" err="1" smtClean="0">
                <a:solidFill>
                  <a:srgbClr val="002060"/>
                </a:solidFill>
              </a:rPr>
              <a:t>역할한다</a:t>
            </a:r>
            <a:r>
              <a:rPr lang="en-US" altLang="ko-KR" sz="1400" b="1" dirty="0" smtClean="0">
                <a:solidFill>
                  <a:srgbClr val="002060"/>
                </a:solidFill>
              </a:rPr>
              <a:t>.</a:t>
            </a:r>
          </a:p>
          <a:p>
            <a:r>
              <a:rPr lang="en-US" altLang="ko-KR" sz="1400" b="1" dirty="0" err="1" smtClean="0">
                <a:solidFill>
                  <a:srgbClr val="002060"/>
                </a:solidFill>
              </a:rPr>
              <a:t>navbar-collaspe</a:t>
            </a:r>
            <a:r>
              <a:rPr lang="ko-KR" altLang="en-US" sz="1400" b="1" dirty="0" smtClean="0">
                <a:solidFill>
                  <a:srgbClr val="002060"/>
                </a:solidFill>
              </a:rPr>
              <a:t>는 모바일상태에서 생긴</a:t>
            </a:r>
            <a:endParaRPr lang="en-US" altLang="ko-KR" sz="1400" b="1" dirty="0" smtClean="0">
              <a:solidFill>
                <a:srgbClr val="002060"/>
              </a:solidFill>
            </a:endParaRPr>
          </a:p>
          <a:p>
            <a:r>
              <a:rPr lang="ko-KR" altLang="en-US" sz="1400" b="1" dirty="0" smtClean="0">
                <a:solidFill>
                  <a:srgbClr val="002060"/>
                </a:solidFill>
              </a:rPr>
              <a:t>아이콘을 클릭하면 서브메뉴가 보여지게</a:t>
            </a:r>
            <a:endParaRPr lang="en-US" altLang="ko-KR" sz="1400" b="1" dirty="0" smtClean="0">
              <a:solidFill>
                <a:srgbClr val="002060"/>
              </a:solidFill>
            </a:endParaRPr>
          </a:p>
          <a:p>
            <a:r>
              <a:rPr lang="ko-KR" altLang="en-US" sz="1400" b="1" dirty="0" smtClean="0">
                <a:solidFill>
                  <a:srgbClr val="002060"/>
                </a:solidFill>
              </a:rPr>
              <a:t>하는 역할을 한다</a:t>
            </a:r>
            <a:r>
              <a:rPr lang="en-US" altLang="ko-KR" sz="1400" b="1" dirty="0" smtClean="0">
                <a:solidFill>
                  <a:srgbClr val="002060"/>
                </a:solidFill>
              </a:rPr>
              <a:t>.</a:t>
            </a:r>
            <a:endParaRPr lang="ko-KR" altLang="en-US" sz="1400" b="1" dirty="0">
              <a:solidFill>
                <a:srgbClr val="002060"/>
              </a:solidFill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 err="1" smtClean="0"/>
              <a:t>내비게이션바</a:t>
            </a:r>
            <a:r>
              <a:rPr lang="en-US" altLang="ko-KR" sz="2400" dirty="0" smtClean="0"/>
              <a:t>(</a:t>
            </a:r>
            <a:r>
              <a:rPr lang="ko-KR" altLang="en-US" sz="2400" dirty="0" smtClean="0"/>
              <a:t>메인 메뉴 구성</a:t>
            </a:r>
            <a:r>
              <a:rPr lang="en-US" altLang="ko-KR" sz="2400" dirty="0" smtClean="0"/>
              <a:t>)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 (3)</a:t>
            </a:r>
            <a:endParaRPr lang="ko-KR" altLang="en-US" sz="2400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58" y="1857364"/>
            <a:ext cx="8368184" cy="47149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오른쪽 화살표 4"/>
          <p:cNvSpPr/>
          <p:nvPr/>
        </p:nvSpPr>
        <p:spPr>
          <a:xfrm>
            <a:off x="5143504" y="1928802"/>
            <a:ext cx="357190" cy="2857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5715008" y="1928802"/>
            <a:ext cx="24430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err="1" smtClean="0">
                <a:solidFill>
                  <a:srgbClr val="FF0000"/>
                </a:solidFill>
              </a:rPr>
              <a:t>검색폼은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 오른쪽에 배치</a:t>
            </a:r>
            <a:endParaRPr lang="en-US" altLang="ko-KR" sz="1400" b="1" dirty="0" smtClean="0">
              <a:solidFill>
                <a:srgbClr val="FF0000"/>
              </a:solidFill>
            </a:endParaRPr>
          </a:p>
          <a:p>
            <a:r>
              <a:rPr lang="en-US" altLang="ko-KR" sz="1400" b="1" dirty="0" err="1" smtClean="0">
                <a:solidFill>
                  <a:srgbClr val="FF0000"/>
                </a:solidFill>
              </a:rPr>
              <a:t>navbar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-right 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클래스 </a:t>
            </a:r>
            <a:r>
              <a:rPr lang="ko-KR" altLang="en-US" sz="1400" b="1" dirty="0" err="1" smtClean="0">
                <a:solidFill>
                  <a:srgbClr val="FF0000"/>
                </a:solidFill>
              </a:rPr>
              <a:t>선택자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 err="1" smtClean="0"/>
              <a:t>내비게이션바</a:t>
            </a:r>
            <a:r>
              <a:rPr lang="ko-KR" altLang="en-US" sz="2400" dirty="0" smtClean="0"/>
              <a:t> 기본 실행 결과</a:t>
            </a:r>
            <a:endParaRPr lang="ko-KR" altLang="en-US" sz="24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57224" y="1571612"/>
            <a:ext cx="6991369" cy="22240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57290" y="4000504"/>
            <a:ext cx="2500330" cy="26932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929190" y="4071942"/>
            <a:ext cx="2500330" cy="25336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오른쪽 화살표 6"/>
          <p:cNvSpPr/>
          <p:nvPr/>
        </p:nvSpPr>
        <p:spPr>
          <a:xfrm>
            <a:off x="4071934" y="5143512"/>
            <a:ext cx="500066" cy="3571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아래쪽 화살표 7"/>
          <p:cNvSpPr/>
          <p:nvPr/>
        </p:nvSpPr>
        <p:spPr>
          <a:xfrm rot="3429320">
            <a:off x="3739386" y="4428692"/>
            <a:ext cx="285752" cy="21431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4071934" y="4357694"/>
            <a:ext cx="2515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</a:rPr>
              <a:t>클릭하면 서브메뉴가 나온다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 err="1" smtClean="0"/>
              <a:t>내비게이션바의</a:t>
            </a:r>
            <a:r>
              <a:rPr lang="ko-KR" altLang="en-US" sz="2400" dirty="0" smtClean="0"/>
              <a:t> 메뉴부분의 오른쪽 정렬</a:t>
            </a:r>
            <a:r>
              <a:rPr lang="en-US" altLang="ko-KR" sz="2400" dirty="0" smtClean="0"/>
              <a:t/>
            </a:r>
            <a:br>
              <a:rPr lang="en-US" altLang="ko-KR" sz="2400" dirty="0" smtClean="0"/>
            </a:br>
            <a:r>
              <a:rPr lang="en-US" altLang="ko-KR" sz="2400" dirty="0" smtClean="0"/>
              <a:t>(div class=“ </a:t>
            </a:r>
            <a:r>
              <a:rPr lang="en-US" altLang="ko-KR" sz="2400" b="1" dirty="0" err="1" smtClean="0">
                <a:solidFill>
                  <a:srgbClr val="FF0000"/>
                </a:solidFill>
              </a:rPr>
              <a:t>navbar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-right</a:t>
            </a:r>
            <a:r>
              <a:rPr lang="en-US" altLang="ko-KR" sz="2400" dirty="0" smtClean="0"/>
              <a:t>”)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 (4)</a:t>
            </a:r>
            <a:endParaRPr lang="ko-KR" altLang="en-US" sz="2400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844" y="1857364"/>
            <a:ext cx="8527344" cy="41434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572132" y="4352255"/>
            <a:ext cx="3571868" cy="21485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아래쪽 화살표 5"/>
          <p:cNvSpPr/>
          <p:nvPr/>
        </p:nvSpPr>
        <p:spPr>
          <a:xfrm rot="2375786">
            <a:off x="6224686" y="2550394"/>
            <a:ext cx="285752" cy="35719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5857884" y="3071810"/>
            <a:ext cx="288572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</a:rPr>
              <a:t>메뉴부분의 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navbar-ex1-collapse</a:t>
            </a:r>
          </a:p>
          <a:p>
            <a:r>
              <a:rPr lang="ko-KR" altLang="en-US" sz="1400" b="1" dirty="0" smtClean="0">
                <a:solidFill>
                  <a:srgbClr val="FF0000"/>
                </a:solidFill>
              </a:rPr>
              <a:t>와 연관이 있으면 </a:t>
            </a:r>
            <a:r>
              <a:rPr lang="ko-KR" altLang="en-US" sz="1400" b="1" dirty="0" err="1" smtClean="0">
                <a:solidFill>
                  <a:srgbClr val="FF0000"/>
                </a:solidFill>
              </a:rPr>
              <a:t>서브메뉴나오는</a:t>
            </a:r>
            <a:endParaRPr lang="en-US" altLang="ko-KR" sz="1400" b="1" dirty="0" smtClean="0">
              <a:solidFill>
                <a:srgbClr val="FF0000"/>
              </a:solidFill>
            </a:endParaRPr>
          </a:p>
          <a:p>
            <a:r>
              <a:rPr lang="ko-KR" altLang="en-US" sz="1400" b="1" dirty="0" smtClean="0">
                <a:solidFill>
                  <a:srgbClr val="FF0000"/>
                </a:solidFill>
              </a:rPr>
              <a:t>부분과 연결됨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 err="1" smtClean="0"/>
              <a:t>내비게이션</a:t>
            </a:r>
            <a:r>
              <a:rPr lang="ko-KR" altLang="en-US" sz="2400" dirty="0" smtClean="0"/>
              <a:t> 바에 </a:t>
            </a:r>
            <a:r>
              <a:rPr lang="ko-KR" altLang="en-US" sz="2400" b="1" dirty="0" err="1" smtClean="0">
                <a:solidFill>
                  <a:srgbClr val="FF0000"/>
                </a:solidFill>
              </a:rPr>
              <a:t>드롭다운</a:t>
            </a:r>
            <a:r>
              <a:rPr lang="ko-KR" altLang="en-US" sz="2400" b="1" dirty="0" smtClean="0">
                <a:solidFill>
                  <a:srgbClr val="FF0000"/>
                </a:solidFill>
              </a:rPr>
              <a:t> 메뉴적용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(class=“dropdown”)</a:t>
            </a:r>
            <a:r>
              <a:rPr lang="en-US" altLang="ko-KR" sz="2400" dirty="0" smtClean="0"/>
              <a:t/>
            </a:r>
            <a:br>
              <a:rPr lang="en-US" altLang="ko-KR" sz="2400" dirty="0" smtClean="0"/>
            </a:br>
            <a:r>
              <a:rPr lang="en-US" altLang="ko-KR" sz="2400" dirty="0" smtClean="0"/>
              <a:t>(navbar-dropdown.html</a:t>
            </a:r>
            <a:r>
              <a:rPr lang="ko-KR" altLang="en-US" sz="2400" dirty="0" smtClean="0"/>
              <a:t>작성</a:t>
            </a:r>
            <a:r>
              <a:rPr lang="en-US" altLang="ko-KR" sz="2400" dirty="0" smtClean="0"/>
              <a:t>)(1)</a:t>
            </a:r>
            <a:endParaRPr lang="ko-KR" altLang="en-US" sz="2400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58" y="1500174"/>
            <a:ext cx="7572428" cy="26432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5720" y="4214818"/>
            <a:ext cx="8715404" cy="2476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오른쪽 화살표 5"/>
          <p:cNvSpPr/>
          <p:nvPr/>
        </p:nvSpPr>
        <p:spPr>
          <a:xfrm>
            <a:off x="3071802" y="4857760"/>
            <a:ext cx="357190" cy="2857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500430" y="4786322"/>
            <a:ext cx="24529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solidFill>
                  <a:srgbClr val="FF0000"/>
                </a:solidFill>
              </a:rPr>
              <a:t>&lt;</a:t>
            </a:r>
            <a:r>
              <a:rPr lang="en-US" altLang="ko-KR" sz="1600" b="1" dirty="0" err="1" smtClean="0">
                <a:solidFill>
                  <a:srgbClr val="FF0000"/>
                </a:solidFill>
              </a:rPr>
              <a:t>li</a:t>
            </a:r>
            <a:r>
              <a:rPr lang="en-US" altLang="ko-KR" sz="1600" b="1" dirty="0" smtClean="0">
                <a:solidFill>
                  <a:srgbClr val="FF0000"/>
                </a:solidFill>
              </a:rPr>
              <a:t> class=“dropdown”&gt;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929322" y="4786322"/>
            <a:ext cx="19704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err="1" smtClean="0">
                <a:solidFill>
                  <a:srgbClr val="FF0000"/>
                </a:solidFill>
              </a:rPr>
              <a:t>드롭다운</a:t>
            </a:r>
            <a:r>
              <a:rPr lang="ko-KR" altLang="en-US" sz="1600" b="1" dirty="0" smtClean="0">
                <a:solidFill>
                  <a:srgbClr val="FF0000"/>
                </a:solidFill>
              </a:rPr>
              <a:t> 메뉴 설정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sz="2700" dirty="0" err="1" smtClean="0"/>
              <a:t>내비게이션</a:t>
            </a:r>
            <a:r>
              <a:rPr lang="ko-KR" altLang="en-US" sz="2700" dirty="0" smtClean="0"/>
              <a:t> 바에 </a:t>
            </a:r>
            <a:r>
              <a:rPr lang="ko-KR" altLang="en-US" sz="2700" b="1" dirty="0" err="1" smtClean="0">
                <a:solidFill>
                  <a:srgbClr val="FF0000"/>
                </a:solidFill>
              </a:rPr>
              <a:t>드롭다운</a:t>
            </a:r>
            <a:r>
              <a:rPr lang="ko-KR" altLang="en-US" sz="2700" b="1" dirty="0" smtClean="0">
                <a:solidFill>
                  <a:srgbClr val="FF0000"/>
                </a:solidFill>
              </a:rPr>
              <a:t> 메뉴적용</a:t>
            </a:r>
            <a:r>
              <a:rPr lang="en-US" altLang="ko-KR" sz="2700" b="1" dirty="0" smtClean="0">
                <a:solidFill>
                  <a:srgbClr val="FF0000"/>
                </a:solidFill>
              </a:rPr>
              <a:t>(2)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endParaRPr lang="ko-KR" alt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58" y="1500174"/>
            <a:ext cx="8358246" cy="47863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오른쪽 화살표 4"/>
          <p:cNvSpPr/>
          <p:nvPr/>
        </p:nvSpPr>
        <p:spPr>
          <a:xfrm>
            <a:off x="5286380" y="4643446"/>
            <a:ext cx="357190" cy="2857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5786446" y="4572008"/>
            <a:ext cx="23624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err="1" smtClean="0">
                <a:solidFill>
                  <a:srgbClr val="FF0000"/>
                </a:solidFill>
              </a:rPr>
              <a:t>navbar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-form </a:t>
            </a:r>
            <a:r>
              <a:rPr lang="en-US" altLang="ko-KR" sz="1400" b="1" dirty="0" err="1" smtClean="0">
                <a:solidFill>
                  <a:srgbClr val="FF0000"/>
                </a:solidFill>
              </a:rPr>
              <a:t>navbar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-right</a:t>
            </a:r>
          </a:p>
          <a:p>
            <a:r>
              <a:rPr lang="ko-KR" altLang="en-US" sz="1400" b="1" dirty="0" err="1" smtClean="0">
                <a:solidFill>
                  <a:srgbClr val="FF0000"/>
                </a:solidFill>
              </a:rPr>
              <a:t>네비게이션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 폼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,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오른쪽 정렬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 err="1" smtClean="0"/>
              <a:t>내비게이션</a:t>
            </a:r>
            <a:r>
              <a:rPr lang="ko-KR" altLang="en-US" sz="2400" dirty="0" smtClean="0"/>
              <a:t> 바에 </a:t>
            </a:r>
            <a:r>
              <a:rPr lang="ko-KR" altLang="en-US" sz="2400" b="1" dirty="0" err="1" smtClean="0">
                <a:solidFill>
                  <a:srgbClr val="FF0000"/>
                </a:solidFill>
              </a:rPr>
              <a:t>드롭다운</a:t>
            </a:r>
            <a:r>
              <a:rPr lang="ko-KR" altLang="en-US" sz="2400" b="1" dirty="0" smtClean="0">
                <a:solidFill>
                  <a:srgbClr val="FF0000"/>
                </a:solidFill>
              </a:rPr>
              <a:t> 메뉴적용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(3)</a:t>
            </a:r>
            <a:endParaRPr lang="ko-KR" altLang="en-US" sz="2400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1472" y="1785926"/>
            <a:ext cx="8358214" cy="3714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 err="1" smtClean="0"/>
              <a:t>내비게이션</a:t>
            </a:r>
            <a:r>
              <a:rPr lang="ko-KR" altLang="en-US" sz="2400" dirty="0" smtClean="0"/>
              <a:t> 바에 </a:t>
            </a:r>
            <a:r>
              <a:rPr lang="ko-KR" altLang="en-US" sz="2400" dirty="0" err="1" smtClean="0">
                <a:solidFill>
                  <a:srgbClr val="002060"/>
                </a:solidFill>
              </a:rPr>
              <a:t>드롭다운</a:t>
            </a:r>
            <a:r>
              <a:rPr lang="ko-KR" altLang="en-US" sz="2400" dirty="0" smtClean="0">
                <a:solidFill>
                  <a:srgbClr val="002060"/>
                </a:solidFill>
              </a:rPr>
              <a:t> 메뉴적용</a:t>
            </a:r>
            <a:r>
              <a:rPr lang="en-US" altLang="ko-KR" sz="2400" dirty="0" smtClean="0">
                <a:solidFill>
                  <a:srgbClr val="002060"/>
                </a:solidFill>
              </a:rPr>
              <a:t> </a:t>
            </a:r>
            <a:r>
              <a:rPr lang="ko-KR" altLang="en-US" sz="2400" dirty="0" smtClean="0">
                <a:solidFill>
                  <a:srgbClr val="002060"/>
                </a:solidFill>
              </a:rPr>
              <a:t>최종 실습</a:t>
            </a:r>
            <a:endParaRPr lang="ko-KR" altLang="en-US" sz="2400" dirty="0">
              <a:solidFill>
                <a:srgbClr val="002060"/>
              </a:solidFill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2" y="1857364"/>
            <a:ext cx="4786346" cy="2358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2844" y="4429132"/>
            <a:ext cx="4857784" cy="1927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857752" y="2857496"/>
            <a:ext cx="4017206" cy="21717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z="2400" dirty="0" smtClean="0"/>
              <a:t/>
            </a:r>
            <a:br>
              <a:rPr lang="en-US" altLang="ko-KR" sz="2400" dirty="0" smtClean="0"/>
            </a:br>
            <a:r>
              <a:rPr lang="ko-KR" altLang="en-US" sz="2400" dirty="0" err="1" smtClean="0"/>
              <a:t>내비게이션</a:t>
            </a:r>
            <a:r>
              <a:rPr lang="ko-KR" altLang="en-US" sz="2400" dirty="0" smtClean="0"/>
              <a:t> 바에 </a:t>
            </a:r>
            <a:r>
              <a:rPr lang="ko-KR" altLang="en-US" sz="2400" b="1" dirty="0" smtClean="0">
                <a:solidFill>
                  <a:srgbClr val="FF0000"/>
                </a:solidFill>
              </a:rPr>
              <a:t>오른쪽에 </a:t>
            </a:r>
            <a:r>
              <a:rPr lang="ko-KR" altLang="en-US" sz="2400" b="1" dirty="0" err="1" smtClean="0">
                <a:solidFill>
                  <a:srgbClr val="FF0000"/>
                </a:solidFill>
              </a:rPr>
              <a:t>드롭다운</a:t>
            </a:r>
            <a:r>
              <a:rPr lang="ko-KR" altLang="en-US" sz="2400" b="1" dirty="0" smtClean="0">
                <a:solidFill>
                  <a:srgbClr val="FF0000"/>
                </a:solidFill>
              </a:rPr>
              <a:t> 메뉴적용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(navbar2.html)</a:t>
            </a:r>
            <a:br>
              <a:rPr lang="en-US" altLang="ko-KR" sz="2400" b="1" dirty="0" smtClean="0">
                <a:solidFill>
                  <a:srgbClr val="FF0000"/>
                </a:solidFill>
              </a:rPr>
            </a:br>
            <a:r>
              <a:rPr lang="en-US" altLang="ko-KR" sz="2400" b="1" dirty="0" smtClean="0">
                <a:solidFill>
                  <a:srgbClr val="FF0000"/>
                </a:solidFill>
              </a:rPr>
              <a:t>(class=“</a:t>
            </a:r>
            <a:r>
              <a:rPr lang="en-US" altLang="ko-KR" sz="2400" b="1" dirty="0" err="1" smtClean="0">
                <a:solidFill>
                  <a:srgbClr val="FF0000"/>
                </a:solidFill>
              </a:rPr>
              <a:t>navbar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-right”)</a:t>
            </a:r>
            <a:r>
              <a:rPr lang="en-US" altLang="ko-KR" sz="2400" dirty="0" smtClean="0">
                <a:solidFill>
                  <a:srgbClr val="002060"/>
                </a:solidFill>
              </a:rPr>
              <a:t/>
            </a:r>
            <a:br>
              <a:rPr lang="en-US" altLang="ko-KR" sz="2400" dirty="0" smtClean="0">
                <a:solidFill>
                  <a:srgbClr val="002060"/>
                </a:solidFill>
              </a:rPr>
            </a:br>
            <a:endParaRPr lang="ko-KR" altLang="en-US" sz="2400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34" y="1500174"/>
            <a:ext cx="8358214" cy="4708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오른쪽 화살표 4"/>
          <p:cNvSpPr/>
          <p:nvPr/>
        </p:nvSpPr>
        <p:spPr>
          <a:xfrm>
            <a:off x="4786314" y="4071942"/>
            <a:ext cx="428628" cy="2857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5429256" y="4000504"/>
            <a:ext cx="27526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</a:rPr>
              <a:t>메뉴를  오른쪽으로 정렬시킨다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.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sz="2400" dirty="0" err="1" smtClean="0"/>
              <a:t>내비게이션</a:t>
            </a:r>
            <a:r>
              <a:rPr lang="ko-KR" altLang="en-US" sz="2400" dirty="0" smtClean="0"/>
              <a:t> 바에 </a:t>
            </a:r>
            <a:r>
              <a:rPr lang="ko-KR" altLang="en-US" sz="2400" b="1" dirty="0" err="1" smtClean="0">
                <a:solidFill>
                  <a:srgbClr val="FF0000"/>
                </a:solidFill>
              </a:rPr>
              <a:t>검색폼은</a:t>
            </a:r>
            <a:r>
              <a:rPr lang="ko-KR" altLang="en-US" sz="2400" b="1" dirty="0" smtClean="0">
                <a:solidFill>
                  <a:srgbClr val="FF0000"/>
                </a:solidFill>
              </a:rPr>
              <a:t> 왼쪽에 정렬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/>
            </a:r>
            <a:br>
              <a:rPr lang="en-US" altLang="ko-KR" sz="2400" b="1" dirty="0" smtClean="0">
                <a:solidFill>
                  <a:srgbClr val="FF0000"/>
                </a:solidFill>
              </a:rPr>
            </a:br>
            <a:r>
              <a:rPr lang="en-US" altLang="ko-KR" sz="2400" b="1" dirty="0" smtClean="0">
                <a:solidFill>
                  <a:srgbClr val="FF0000"/>
                </a:solidFill>
              </a:rPr>
              <a:t>(class=“</a:t>
            </a:r>
            <a:r>
              <a:rPr lang="en-US" altLang="ko-KR" sz="2400" b="1" dirty="0" err="1" smtClean="0">
                <a:solidFill>
                  <a:srgbClr val="FF0000"/>
                </a:solidFill>
              </a:rPr>
              <a:t>navbar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-left”)</a:t>
            </a:r>
            <a:endParaRPr lang="ko-KR" altLang="en-US" sz="2400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596" y="1714488"/>
            <a:ext cx="8201467" cy="43386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오른쪽 화살표 4"/>
          <p:cNvSpPr/>
          <p:nvPr/>
        </p:nvSpPr>
        <p:spPr>
          <a:xfrm>
            <a:off x="5000628" y="1857364"/>
            <a:ext cx="357190" cy="2857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5572132" y="1857364"/>
            <a:ext cx="22405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err="1" smtClean="0">
                <a:solidFill>
                  <a:srgbClr val="FF0000"/>
                </a:solidFill>
              </a:rPr>
              <a:t>navbar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-form </a:t>
            </a:r>
            <a:r>
              <a:rPr lang="en-US" altLang="ko-KR" sz="1400" b="1" dirty="0" err="1" smtClean="0">
                <a:solidFill>
                  <a:srgbClr val="FF0000"/>
                </a:solidFill>
              </a:rPr>
              <a:t>navbar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-left</a:t>
            </a:r>
          </a:p>
          <a:p>
            <a:r>
              <a:rPr lang="ko-KR" altLang="en-US" sz="1400" b="1" dirty="0" err="1" smtClean="0">
                <a:solidFill>
                  <a:srgbClr val="FF0000"/>
                </a:solidFill>
              </a:rPr>
              <a:t>검색폼은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 왼쪽에 정렬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 err="1" smtClean="0"/>
              <a:t>그리드</a:t>
            </a:r>
            <a:r>
              <a:rPr lang="ko-KR" altLang="en-US" sz="2400" dirty="0" smtClean="0"/>
              <a:t> 시스템 </a:t>
            </a:r>
            <a:r>
              <a:rPr lang="en-US" altLang="ko-KR" sz="2400" dirty="0" smtClean="0"/>
              <a:t>(1)</a:t>
            </a:r>
            <a:endParaRPr lang="ko-KR" altLang="en-US" sz="2400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143504" y="2000240"/>
            <a:ext cx="3714776" cy="43976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5721" y="1714488"/>
            <a:ext cx="4541897" cy="31943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57158" y="5000636"/>
            <a:ext cx="4643470" cy="15058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오른쪽 화살표 6"/>
          <p:cNvSpPr/>
          <p:nvPr/>
        </p:nvSpPr>
        <p:spPr>
          <a:xfrm>
            <a:off x="2000232" y="4214818"/>
            <a:ext cx="285752" cy="2857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2428860" y="4143380"/>
            <a:ext cx="17924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7030A0"/>
                </a:solidFill>
              </a:rPr>
              <a:t>바깥여백의 위</a:t>
            </a:r>
            <a:r>
              <a:rPr lang="en-US" altLang="ko-KR" sz="1400" b="1" dirty="0" smtClean="0">
                <a:solidFill>
                  <a:srgbClr val="7030A0"/>
                </a:solidFill>
              </a:rPr>
              <a:t>,</a:t>
            </a:r>
            <a:r>
              <a:rPr lang="ko-KR" altLang="en-US" sz="1400" b="1" dirty="0" smtClean="0">
                <a:solidFill>
                  <a:srgbClr val="7030A0"/>
                </a:solidFill>
              </a:rPr>
              <a:t>아래 </a:t>
            </a:r>
            <a:endParaRPr lang="en-US" altLang="ko-KR" sz="1400" b="1" dirty="0" smtClean="0">
              <a:solidFill>
                <a:srgbClr val="7030A0"/>
              </a:solidFill>
            </a:endParaRPr>
          </a:p>
          <a:p>
            <a:r>
              <a:rPr lang="en-US" altLang="ko-KR" sz="1400" b="1" dirty="0" smtClean="0">
                <a:solidFill>
                  <a:srgbClr val="7030A0"/>
                </a:solidFill>
              </a:rPr>
              <a:t>4px</a:t>
            </a:r>
            <a:r>
              <a:rPr lang="ko-KR" altLang="en-US" sz="1400" b="1" dirty="0" smtClean="0">
                <a:solidFill>
                  <a:srgbClr val="7030A0"/>
                </a:solidFill>
              </a:rPr>
              <a:t>씩 여백주기</a:t>
            </a:r>
            <a:endParaRPr lang="ko-KR" altLang="en-US" sz="1400" b="1" dirty="0">
              <a:solidFill>
                <a:srgbClr val="7030A0"/>
              </a:solidFill>
            </a:endParaRPr>
          </a:p>
        </p:txBody>
      </p:sp>
      <p:sp>
        <p:nvSpPr>
          <p:cNvPr id="9" name="오른쪽 화살표 8"/>
          <p:cNvSpPr/>
          <p:nvPr/>
        </p:nvSpPr>
        <p:spPr>
          <a:xfrm>
            <a:off x="2000232" y="3500438"/>
            <a:ext cx="285752" cy="2857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2428860" y="3429000"/>
            <a:ext cx="25647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7030A0"/>
                </a:solidFill>
              </a:rPr>
              <a:t>테두리 설정</a:t>
            </a:r>
            <a:r>
              <a:rPr lang="en-US" altLang="ko-KR" sz="1400" b="1" dirty="0" smtClean="0">
                <a:solidFill>
                  <a:srgbClr val="7030A0"/>
                </a:solidFill>
              </a:rPr>
              <a:t>,</a:t>
            </a:r>
            <a:r>
              <a:rPr lang="ko-KR" altLang="en-US" sz="1400" b="1" dirty="0" smtClean="0">
                <a:solidFill>
                  <a:srgbClr val="7030A0"/>
                </a:solidFill>
              </a:rPr>
              <a:t>안쪽여백은 </a:t>
            </a:r>
            <a:r>
              <a:rPr lang="en-US" altLang="ko-KR" sz="1400" b="1" dirty="0" smtClean="0">
                <a:solidFill>
                  <a:srgbClr val="7030A0"/>
                </a:solidFill>
              </a:rPr>
              <a:t>10px</a:t>
            </a:r>
          </a:p>
          <a:p>
            <a:r>
              <a:rPr lang="ko-KR" altLang="en-US" sz="1400" b="1" dirty="0" smtClean="0">
                <a:solidFill>
                  <a:srgbClr val="7030A0"/>
                </a:solidFill>
              </a:rPr>
              <a:t>씩 설정</a:t>
            </a:r>
            <a:endParaRPr lang="ko-KR" altLang="en-US" sz="1400" b="1" dirty="0">
              <a:solidFill>
                <a:srgbClr val="7030A0"/>
              </a:solidFill>
            </a:endParaRPr>
          </a:p>
        </p:txBody>
      </p:sp>
      <p:sp>
        <p:nvSpPr>
          <p:cNvPr id="11" name="오른쪽 화살표 10"/>
          <p:cNvSpPr/>
          <p:nvPr/>
        </p:nvSpPr>
        <p:spPr>
          <a:xfrm rot="12897666">
            <a:off x="6321444" y="1660774"/>
            <a:ext cx="428628" cy="3571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4572000" y="1142984"/>
            <a:ext cx="150393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solidFill>
                  <a:srgbClr val="FF0000"/>
                </a:solidFill>
              </a:rPr>
              <a:t> </a:t>
            </a:r>
            <a:r>
              <a:rPr lang="en-US" altLang="ko-KR" sz="1400" b="1" dirty="0" smtClean="0">
                <a:solidFill>
                  <a:srgbClr val="7030A0"/>
                </a:solidFill>
              </a:rPr>
              <a:t>container</a:t>
            </a:r>
          </a:p>
          <a:p>
            <a:r>
              <a:rPr lang="ko-KR" altLang="en-US" sz="1400" b="1" dirty="0" smtClean="0">
                <a:solidFill>
                  <a:srgbClr val="FF0000"/>
                </a:solidFill>
              </a:rPr>
              <a:t>전체 레이아웃</a:t>
            </a:r>
            <a:endParaRPr lang="en-US" altLang="ko-KR" sz="1400" b="1" dirty="0" smtClean="0">
              <a:solidFill>
                <a:srgbClr val="FF0000"/>
              </a:solidFill>
            </a:endParaRPr>
          </a:p>
          <a:p>
            <a:r>
              <a:rPr lang="ko-KR" altLang="en-US" sz="1400" b="1" dirty="0" smtClean="0">
                <a:solidFill>
                  <a:srgbClr val="FF0000"/>
                </a:solidFill>
              </a:rPr>
              <a:t>을 </a:t>
            </a:r>
            <a:r>
              <a:rPr lang="ko-KR" altLang="en-US" sz="1400" b="1" dirty="0" err="1" smtClean="0">
                <a:solidFill>
                  <a:srgbClr val="FF0000"/>
                </a:solidFill>
              </a:rPr>
              <a:t>감싸주는역할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859400" y="1357298"/>
            <a:ext cx="22846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err="1" smtClean="0">
                <a:solidFill>
                  <a:srgbClr val="FF0000"/>
                </a:solidFill>
              </a:rPr>
              <a:t>전체확대시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 양쪽에 여백이</a:t>
            </a:r>
            <a:endParaRPr lang="en-US" altLang="ko-KR" sz="1400" b="1" dirty="0" smtClean="0">
              <a:solidFill>
                <a:srgbClr val="FF0000"/>
              </a:solidFill>
            </a:endParaRPr>
          </a:p>
          <a:p>
            <a:r>
              <a:rPr lang="ko-KR" altLang="en-US" sz="1400" b="1" dirty="0" smtClean="0">
                <a:solidFill>
                  <a:srgbClr val="FF0000"/>
                </a:solidFill>
              </a:rPr>
              <a:t> 생김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 err="1" smtClean="0"/>
              <a:t>내비게이션</a:t>
            </a:r>
            <a:r>
              <a:rPr lang="ko-KR" altLang="en-US" sz="2400" dirty="0" smtClean="0"/>
              <a:t> 바에 </a:t>
            </a:r>
            <a:r>
              <a:rPr lang="ko-KR" altLang="en-US" sz="2400" b="1" dirty="0" smtClean="0">
                <a:solidFill>
                  <a:srgbClr val="FF0000"/>
                </a:solidFill>
              </a:rPr>
              <a:t>오른쪽에 </a:t>
            </a:r>
            <a:r>
              <a:rPr lang="ko-KR" altLang="en-US" sz="2400" b="1" dirty="0" err="1" smtClean="0">
                <a:solidFill>
                  <a:srgbClr val="FF0000"/>
                </a:solidFill>
              </a:rPr>
              <a:t>드롭다운</a:t>
            </a:r>
            <a:r>
              <a:rPr lang="ko-KR" altLang="en-US" sz="2400" b="1" dirty="0" smtClean="0">
                <a:solidFill>
                  <a:srgbClr val="FF0000"/>
                </a:solidFill>
              </a:rPr>
              <a:t> 메뉴적용 실습결과</a:t>
            </a:r>
            <a:endParaRPr lang="ko-KR" altLang="en-US" sz="2400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71538" y="1571612"/>
            <a:ext cx="6858048" cy="22038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28794" y="4000504"/>
            <a:ext cx="2071702" cy="24495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357818" y="4000504"/>
            <a:ext cx="2051061" cy="2357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오른쪽 화살표 6"/>
          <p:cNvSpPr/>
          <p:nvPr/>
        </p:nvSpPr>
        <p:spPr>
          <a:xfrm>
            <a:off x="4500562" y="5000636"/>
            <a:ext cx="428628" cy="3571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아래쪽 화살표 7"/>
          <p:cNvSpPr/>
          <p:nvPr/>
        </p:nvSpPr>
        <p:spPr>
          <a:xfrm>
            <a:off x="3071802" y="1285860"/>
            <a:ext cx="357190" cy="35719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아래쪽 화살표 8"/>
          <p:cNvSpPr/>
          <p:nvPr/>
        </p:nvSpPr>
        <p:spPr>
          <a:xfrm>
            <a:off x="6215074" y="1285860"/>
            <a:ext cx="357190" cy="35719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아래쪽 화살표 9"/>
          <p:cNvSpPr/>
          <p:nvPr/>
        </p:nvSpPr>
        <p:spPr>
          <a:xfrm>
            <a:off x="6143636" y="5357826"/>
            <a:ext cx="142876" cy="21431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 err="1" smtClean="0"/>
              <a:t>내비게이션</a:t>
            </a:r>
            <a:r>
              <a:rPr lang="ko-KR" altLang="en-US" sz="2400" dirty="0" smtClean="0"/>
              <a:t> 바 내부</a:t>
            </a:r>
            <a:r>
              <a:rPr lang="en-US" altLang="ko-KR" sz="2400" dirty="0" smtClean="0"/>
              <a:t>(</a:t>
            </a:r>
            <a:r>
              <a:rPr lang="ko-KR" altLang="en-US" sz="2400" dirty="0" smtClean="0"/>
              <a:t> </a:t>
            </a:r>
            <a:r>
              <a:rPr lang="ko-KR" altLang="en-US" sz="2400" b="1" dirty="0" smtClean="0">
                <a:solidFill>
                  <a:srgbClr val="FF0000"/>
                </a:solidFill>
              </a:rPr>
              <a:t>버튼과 텍스트 그리고 일반링크</a:t>
            </a:r>
            <a:r>
              <a:rPr lang="en-US" altLang="ko-KR" sz="2400" dirty="0" smtClean="0"/>
              <a:t>)</a:t>
            </a:r>
            <a:r>
              <a:rPr lang="ko-KR" altLang="en-US" sz="2400" dirty="0" smtClean="0"/>
              <a:t> 적용</a:t>
            </a:r>
            <a:r>
              <a:rPr lang="en-US" altLang="ko-KR" sz="2400" dirty="0" smtClean="0"/>
              <a:t/>
            </a:r>
            <a:br>
              <a:rPr lang="en-US" altLang="ko-KR" sz="2400" dirty="0" smtClean="0"/>
            </a:br>
            <a:r>
              <a:rPr lang="en-US" altLang="ko-KR" sz="2400" dirty="0" smtClean="0"/>
              <a:t>(navbar-btn-text-link.html </a:t>
            </a:r>
            <a:r>
              <a:rPr lang="ko-KR" altLang="en-US" sz="2400" dirty="0" smtClean="0"/>
              <a:t>작성</a:t>
            </a:r>
            <a:r>
              <a:rPr lang="en-US" altLang="ko-KR" sz="2400" dirty="0" smtClean="0"/>
              <a:t>)</a:t>
            </a:r>
            <a:endParaRPr lang="ko-KR" altLang="en-US" sz="2400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844" y="2428844"/>
            <a:ext cx="8143900" cy="44291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786050" y="1785926"/>
            <a:ext cx="5805501" cy="9200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5643570" y="4572008"/>
            <a:ext cx="330731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</a:rPr>
              <a:t>버튼은 </a:t>
            </a:r>
            <a:r>
              <a:rPr lang="ko-KR" altLang="en-US" sz="1400" b="1" dirty="0" err="1" smtClean="0">
                <a:solidFill>
                  <a:srgbClr val="FF0000"/>
                </a:solidFill>
              </a:rPr>
              <a:t>폼내부에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 있는 것이 아니라면</a:t>
            </a:r>
            <a:endParaRPr lang="en-US" altLang="ko-KR" sz="1400" b="1" dirty="0" smtClean="0">
              <a:solidFill>
                <a:srgbClr val="FF0000"/>
              </a:solidFill>
            </a:endParaRPr>
          </a:p>
          <a:p>
            <a:r>
              <a:rPr lang="ko-KR" altLang="en-US" sz="1400" b="1" dirty="0" smtClean="0">
                <a:solidFill>
                  <a:srgbClr val="FF0000"/>
                </a:solidFill>
              </a:rPr>
              <a:t>일반적인 버튼의 속성에 다 추가적으로</a:t>
            </a:r>
            <a:endParaRPr lang="en-US" altLang="ko-KR" sz="1400" b="1" dirty="0" smtClean="0">
              <a:solidFill>
                <a:srgbClr val="FF0000"/>
              </a:solidFill>
            </a:endParaRPr>
          </a:p>
          <a:p>
            <a:r>
              <a:rPr lang="en-US" altLang="ko-KR" sz="1400" b="1" dirty="0" err="1" smtClean="0">
                <a:solidFill>
                  <a:srgbClr val="FF0000"/>
                </a:solidFill>
              </a:rPr>
              <a:t>navbar-btn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속성 적용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7" name="오른쪽 화살표 6"/>
          <p:cNvSpPr/>
          <p:nvPr/>
        </p:nvSpPr>
        <p:spPr>
          <a:xfrm rot="20587937">
            <a:off x="5286380" y="5143512"/>
            <a:ext cx="357190" cy="2143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2928926" y="6143644"/>
            <a:ext cx="46345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</a:rPr>
              <a:t>텍스트 또는 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p 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태그를 이용하며 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p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태그에는 </a:t>
            </a:r>
            <a:r>
              <a:rPr lang="en-US" altLang="ko-KR" sz="1400" b="1" dirty="0" err="1" smtClean="0">
                <a:solidFill>
                  <a:srgbClr val="FF0000"/>
                </a:solidFill>
              </a:rPr>
              <a:t>navbar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-text</a:t>
            </a:r>
          </a:p>
          <a:p>
            <a:r>
              <a:rPr lang="ko-KR" altLang="en-US" sz="1400" b="1" dirty="0" smtClean="0">
                <a:solidFill>
                  <a:srgbClr val="FF0000"/>
                </a:solidFill>
              </a:rPr>
              <a:t>라는 클래스 </a:t>
            </a:r>
            <a:r>
              <a:rPr lang="ko-KR" altLang="en-US" sz="1400" b="1" dirty="0" err="1" smtClean="0">
                <a:solidFill>
                  <a:srgbClr val="FF0000"/>
                </a:solidFill>
              </a:rPr>
              <a:t>선택자를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 적용해줘야 한다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520846" y="5429264"/>
            <a:ext cx="21634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</a:rPr>
              <a:t>링크문자열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(</a:t>
            </a:r>
            <a:r>
              <a:rPr lang="en-US" altLang="ko-KR" sz="1400" b="1" dirty="0" err="1" smtClean="0">
                <a:solidFill>
                  <a:srgbClr val="FF0000"/>
                </a:solidFill>
              </a:rPr>
              <a:t>navbar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-link)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10" name="아래쪽 화살표 9"/>
          <p:cNvSpPr/>
          <p:nvPr/>
        </p:nvSpPr>
        <p:spPr>
          <a:xfrm rot="18390852">
            <a:off x="3200209" y="5914861"/>
            <a:ext cx="285752" cy="28575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 err="1" smtClean="0"/>
              <a:t>네비게이션</a:t>
            </a:r>
            <a:r>
              <a:rPr lang="ko-KR" altLang="en-US" sz="2400" dirty="0" smtClean="0"/>
              <a:t> 상단에 고정</a:t>
            </a:r>
            <a:r>
              <a:rPr lang="en-US" altLang="ko-KR" sz="2400" dirty="0" smtClean="0"/>
              <a:t>(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navbar-nocontainer.html</a:t>
            </a:r>
            <a:r>
              <a:rPr lang="en-US" altLang="ko-KR" sz="2400" dirty="0" smtClean="0"/>
              <a:t> </a:t>
            </a:r>
            <a:r>
              <a:rPr lang="ko-KR" altLang="en-US" sz="2400" dirty="0" smtClean="0"/>
              <a:t>작성</a:t>
            </a:r>
            <a:r>
              <a:rPr lang="en-US" altLang="ko-KR" sz="2400" dirty="0" smtClean="0"/>
              <a:t>)</a:t>
            </a:r>
            <a:br>
              <a:rPr lang="en-US" altLang="ko-KR" sz="2400" dirty="0" smtClean="0"/>
            </a:br>
            <a:r>
              <a:rPr lang="en-US" altLang="ko-KR" sz="2400" b="1" dirty="0" smtClean="0">
                <a:solidFill>
                  <a:srgbClr val="FF0000"/>
                </a:solidFill>
              </a:rPr>
              <a:t>navbar.html </a:t>
            </a:r>
            <a:r>
              <a:rPr lang="ko-KR" altLang="en-US" sz="2400" b="1" dirty="0" smtClean="0">
                <a:solidFill>
                  <a:srgbClr val="FF0000"/>
                </a:solidFill>
              </a:rPr>
              <a:t>파일과 소스 동일</a:t>
            </a:r>
            <a:endParaRPr lang="ko-KR" altLang="en-US" sz="2400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19" y="1643050"/>
            <a:ext cx="8210967" cy="30718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1472" y="4857760"/>
            <a:ext cx="6357982" cy="1785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5072066" y="3714752"/>
            <a:ext cx="346441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</a:rPr>
              <a:t>상단에 </a:t>
            </a:r>
            <a:r>
              <a:rPr lang="ko-KR" altLang="en-US" sz="1400" b="1" dirty="0" err="1" smtClean="0">
                <a:solidFill>
                  <a:srgbClr val="FF0000"/>
                </a:solidFill>
              </a:rPr>
              <a:t>내비게이션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 바를 고정할 경우</a:t>
            </a:r>
            <a:endParaRPr lang="en-US" altLang="ko-KR" sz="1400" b="1" dirty="0" smtClean="0">
              <a:solidFill>
                <a:srgbClr val="FF0000"/>
              </a:solidFill>
            </a:endParaRPr>
          </a:p>
          <a:p>
            <a:r>
              <a:rPr lang="en-US" altLang="ko-KR" sz="1400" b="1" dirty="0" smtClean="0">
                <a:solidFill>
                  <a:srgbClr val="FF0000"/>
                </a:solidFill>
              </a:rPr>
              <a:t>.</a:t>
            </a:r>
            <a:r>
              <a:rPr lang="en-US" altLang="ko-KR" sz="1400" b="1" dirty="0" err="1" smtClean="0">
                <a:solidFill>
                  <a:srgbClr val="FF0000"/>
                </a:solidFill>
              </a:rPr>
              <a:t>navbar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-fixed-top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속성만 적용하면</a:t>
            </a:r>
            <a:endParaRPr lang="en-US" altLang="ko-KR" sz="1400" b="1" dirty="0" smtClean="0">
              <a:solidFill>
                <a:srgbClr val="FF0000"/>
              </a:solidFill>
            </a:endParaRPr>
          </a:p>
          <a:p>
            <a:r>
              <a:rPr lang="ko-KR" altLang="en-US" sz="1400" b="1" dirty="0" err="1" smtClean="0">
                <a:solidFill>
                  <a:srgbClr val="FF0000"/>
                </a:solidFill>
              </a:rPr>
              <a:t>내비게이션바의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 크기는 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100% 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확장된다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.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7" name="오른쪽 화살표 6"/>
          <p:cNvSpPr/>
          <p:nvPr/>
        </p:nvSpPr>
        <p:spPr>
          <a:xfrm rot="17699862">
            <a:off x="6170004" y="4508497"/>
            <a:ext cx="357190" cy="2857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2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3" y="1428736"/>
            <a:ext cx="8572560" cy="3114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 err="1" smtClean="0"/>
              <a:t>네비게이션</a:t>
            </a:r>
            <a:r>
              <a:rPr lang="ko-KR" altLang="en-US" sz="2400" dirty="0" smtClean="0"/>
              <a:t> 상단에 고정</a:t>
            </a:r>
            <a:r>
              <a:rPr lang="en-US" altLang="ko-KR" sz="2400" dirty="0" smtClean="0"/>
              <a:t>(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navbar-topfix.html</a:t>
            </a:r>
            <a:r>
              <a:rPr lang="en-US" altLang="ko-KR" sz="2400" dirty="0" smtClean="0"/>
              <a:t> </a:t>
            </a:r>
            <a:r>
              <a:rPr lang="ko-KR" altLang="en-US" sz="2400" dirty="0" smtClean="0"/>
              <a:t>작성</a:t>
            </a:r>
            <a:r>
              <a:rPr lang="en-US" altLang="ko-KR" sz="2400" dirty="0" smtClean="0"/>
              <a:t>)(2)</a:t>
            </a:r>
            <a:br>
              <a:rPr lang="en-US" altLang="ko-KR" sz="2400" dirty="0" smtClean="0"/>
            </a:br>
            <a:r>
              <a:rPr lang="en-US" altLang="ko-KR" sz="2400" b="1" dirty="0" smtClean="0">
                <a:solidFill>
                  <a:srgbClr val="FF0000"/>
                </a:solidFill>
              </a:rPr>
              <a:t>navbar.html </a:t>
            </a:r>
            <a:r>
              <a:rPr lang="ko-KR" altLang="en-US" sz="2400" b="1" dirty="0" smtClean="0">
                <a:solidFill>
                  <a:srgbClr val="FF0000"/>
                </a:solidFill>
              </a:rPr>
              <a:t>파일과 소스 동일</a:t>
            </a:r>
            <a:endParaRPr lang="ko-KR" altLang="en-US" sz="2400" b="1" dirty="0">
              <a:solidFill>
                <a:srgbClr val="FF0000"/>
              </a:solidFill>
            </a:endParaRPr>
          </a:p>
        </p:txBody>
      </p:sp>
      <p:sp>
        <p:nvSpPr>
          <p:cNvPr id="5" name="오른쪽 화살표 4"/>
          <p:cNvSpPr/>
          <p:nvPr/>
        </p:nvSpPr>
        <p:spPr>
          <a:xfrm>
            <a:off x="5643570" y="1785926"/>
            <a:ext cx="428628" cy="3571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6143636" y="1785926"/>
            <a:ext cx="24016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err="1" smtClean="0">
                <a:solidFill>
                  <a:srgbClr val="FF0000"/>
                </a:solidFill>
              </a:rPr>
              <a:t>네비게이션바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 </a:t>
            </a:r>
            <a:r>
              <a:rPr lang="ko-KR" altLang="en-US" sz="1400" b="1" dirty="0" err="1" smtClean="0">
                <a:solidFill>
                  <a:srgbClr val="FF0000"/>
                </a:solidFill>
              </a:rPr>
              <a:t>고정하기위해</a:t>
            </a:r>
            <a:endParaRPr lang="en-US" altLang="ko-KR" sz="1400" b="1" dirty="0" smtClean="0">
              <a:solidFill>
                <a:srgbClr val="FF0000"/>
              </a:solidFill>
            </a:endParaRPr>
          </a:p>
          <a:p>
            <a:r>
              <a:rPr lang="en-US" altLang="ko-KR" sz="1400" b="1" dirty="0" err="1" smtClean="0">
                <a:solidFill>
                  <a:srgbClr val="FF0000"/>
                </a:solidFill>
              </a:rPr>
              <a:t>navbar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-fixed-top 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고정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11" name="아래쪽 화살표 10"/>
          <p:cNvSpPr/>
          <p:nvPr/>
        </p:nvSpPr>
        <p:spPr>
          <a:xfrm>
            <a:off x="3571868" y="4071942"/>
            <a:ext cx="357190" cy="42862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1071538" y="4500570"/>
            <a:ext cx="62504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</a:rPr>
              <a:t>메뉴부분이 양쪽으로 펼쳐지게 되는데 이를 </a:t>
            </a:r>
            <a:r>
              <a:rPr lang="ko-KR" altLang="en-US" sz="1400" b="1" dirty="0" err="1" smtClean="0">
                <a:solidFill>
                  <a:srgbClr val="FF0000"/>
                </a:solidFill>
              </a:rPr>
              <a:t>방지하기위해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 </a:t>
            </a:r>
            <a:r>
              <a:rPr lang="ko-KR" altLang="en-US" sz="1400" b="1" dirty="0" err="1" smtClean="0">
                <a:solidFill>
                  <a:srgbClr val="FF0000"/>
                </a:solidFill>
              </a:rPr>
              <a:t>내비게이션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 바가 </a:t>
            </a:r>
            <a:endParaRPr lang="en-US" altLang="ko-KR" sz="1400" b="1" dirty="0" smtClean="0">
              <a:solidFill>
                <a:srgbClr val="FF0000"/>
              </a:solidFill>
            </a:endParaRPr>
          </a:p>
          <a:p>
            <a:r>
              <a:rPr lang="ko-KR" altLang="en-US" sz="1400" b="1" dirty="0" smtClean="0">
                <a:solidFill>
                  <a:srgbClr val="FF0000"/>
                </a:solidFill>
              </a:rPr>
              <a:t>적용된 내부에 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container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클래스 </a:t>
            </a:r>
            <a:r>
              <a:rPr lang="ko-KR" altLang="en-US" sz="1400" b="1" dirty="0" err="1" smtClean="0">
                <a:solidFill>
                  <a:srgbClr val="FF0000"/>
                </a:solidFill>
              </a:rPr>
              <a:t>선택자를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 추가해주는 작업이 필요하다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.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00034" y="5143512"/>
            <a:ext cx="789876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&lt;</a:t>
            </a:r>
            <a:r>
              <a:rPr lang="en-US" altLang="ko-KR" dirty="0" err="1" smtClean="0"/>
              <a:t>nav</a:t>
            </a:r>
            <a:r>
              <a:rPr lang="en-US" altLang="ko-KR" dirty="0" smtClean="0"/>
              <a:t> class=“</a:t>
            </a:r>
            <a:r>
              <a:rPr lang="en-US" altLang="ko-KR" dirty="0" err="1" smtClean="0"/>
              <a:t>navbar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navbar</a:t>
            </a:r>
            <a:r>
              <a:rPr lang="en-US" altLang="ko-KR" dirty="0" smtClean="0"/>
              <a:t>-default </a:t>
            </a:r>
            <a:r>
              <a:rPr lang="en-US" altLang="ko-KR" b="1" dirty="0" err="1" smtClean="0">
                <a:solidFill>
                  <a:srgbClr val="FF0000"/>
                </a:solidFill>
              </a:rPr>
              <a:t>navbar</a:t>
            </a:r>
            <a:r>
              <a:rPr lang="en-US" altLang="ko-KR" b="1" dirty="0" smtClean="0">
                <a:solidFill>
                  <a:srgbClr val="FF0000"/>
                </a:solidFill>
              </a:rPr>
              <a:t>-fixed-top</a:t>
            </a:r>
            <a:r>
              <a:rPr lang="en-US" altLang="ko-KR" dirty="0" smtClean="0"/>
              <a:t>” role=“navigation”&gt;</a:t>
            </a:r>
          </a:p>
          <a:p>
            <a:r>
              <a:rPr lang="en-US" altLang="ko-KR" dirty="0" smtClean="0"/>
              <a:t>  </a:t>
            </a:r>
            <a:r>
              <a:rPr lang="en-US" altLang="ko-KR" b="1" dirty="0" smtClean="0">
                <a:solidFill>
                  <a:srgbClr val="FF0000"/>
                </a:solidFill>
              </a:rPr>
              <a:t>&lt;div class=“container”&gt;</a:t>
            </a:r>
          </a:p>
          <a:p>
            <a:r>
              <a:rPr lang="en-US" altLang="ko-KR" dirty="0" smtClean="0"/>
              <a:t>                               ==</a:t>
            </a:r>
            <a:r>
              <a:rPr lang="en-US" altLang="ko-KR" dirty="0" smtClean="0">
                <a:sym typeface="Wingdings" pitchFamily="2" charset="2"/>
              </a:rPr>
              <a:t></a:t>
            </a:r>
            <a:r>
              <a:rPr lang="ko-KR" altLang="en-US" dirty="0" smtClean="0">
                <a:sym typeface="Wingdings" pitchFamily="2" charset="2"/>
              </a:rPr>
              <a:t>내용 추가</a:t>
            </a:r>
            <a:endParaRPr lang="en-US" altLang="ko-KR" dirty="0" smtClean="0"/>
          </a:p>
          <a:p>
            <a:r>
              <a:rPr lang="en-US" altLang="ko-KR" dirty="0" smtClean="0"/>
              <a:t>   </a:t>
            </a:r>
            <a:r>
              <a:rPr lang="en-US" altLang="ko-KR" b="1" dirty="0" smtClean="0">
                <a:solidFill>
                  <a:srgbClr val="FF0000"/>
                </a:solidFill>
              </a:rPr>
              <a:t>&lt;/div&gt;</a:t>
            </a:r>
          </a:p>
          <a:p>
            <a:r>
              <a:rPr lang="en-US" altLang="ko-KR" dirty="0" smtClean="0"/>
              <a:t>&lt;/</a:t>
            </a:r>
            <a:r>
              <a:rPr lang="en-US" altLang="ko-KR" dirty="0" err="1" smtClean="0"/>
              <a:t>nav</a:t>
            </a:r>
            <a:r>
              <a:rPr lang="en-US" altLang="ko-KR" dirty="0" smtClean="0"/>
              <a:t>&gt;</a:t>
            </a:r>
            <a:endParaRPr lang="ko-KR" altLang="en-US" dirty="0"/>
          </a:p>
        </p:txBody>
      </p:sp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000464" y="3143248"/>
            <a:ext cx="4714940" cy="11605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1472" y="3857628"/>
            <a:ext cx="7943872" cy="2786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 err="1" smtClean="0"/>
              <a:t>네비게이션</a:t>
            </a:r>
            <a:r>
              <a:rPr lang="ko-KR" altLang="en-US" sz="2400" dirty="0" smtClean="0"/>
              <a:t> 상단에 고정</a:t>
            </a:r>
            <a:r>
              <a:rPr lang="en-US" altLang="ko-KR" sz="2400" dirty="0" smtClean="0"/>
              <a:t>(</a:t>
            </a:r>
            <a:r>
              <a:rPr lang="ko-KR" altLang="en-US" sz="2400" b="1" dirty="0" smtClean="0">
                <a:solidFill>
                  <a:srgbClr val="FF0000"/>
                </a:solidFill>
              </a:rPr>
              <a:t>주의할 점</a:t>
            </a:r>
            <a:r>
              <a:rPr lang="en-US" altLang="ko-KR" sz="2400" dirty="0" smtClean="0"/>
              <a:t>)(3)</a:t>
            </a:r>
            <a:endParaRPr lang="ko-KR" altLang="en-US" sz="24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0034" y="1500174"/>
            <a:ext cx="7929586" cy="1974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아래쪽 화살표 3"/>
          <p:cNvSpPr/>
          <p:nvPr/>
        </p:nvSpPr>
        <p:spPr>
          <a:xfrm>
            <a:off x="4000496" y="3571876"/>
            <a:ext cx="357190" cy="35719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오른쪽 화살표 5"/>
          <p:cNvSpPr/>
          <p:nvPr/>
        </p:nvSpPr>
        <p:spPr>
          <a:xfrm>
            <a:off x="6786578" y="2214554"/>
            <a:ext cx="428628" cy="2857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7358082" y="2214554"/>
            <a:ext cx="1925527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err="1" smtClean="0">
                <a:solidFill>
                  <a:srgbClr val="FF0000"/>
                </a:solidFill>
              </a:rPr>
              <a:t>navbar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-fixed-top</a:t>
            </a:r>
          </a:p>
          <a:p>
            <a:r>
              <a:rPr lang="ko-KR" altLang="en-US" sz="1400" b="1" dirty="0" smtClean="0">
                <a:solidFill>
                  <a:srgbClr val="FF0000"/>
                </a:solidFill>
              </a:rPr>
              <a:t>만 적용하면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 Body </a:t>
            </a:r>
          </a:p>
          <a:p>
            <a:r>
              <a:rPr lang="ko-KR" altLang="en-US" sz="1400" b="1" dirty="0" smtClean="0">
                <a:solidFill>
                  <a:srgbClr val="FF0000"/>
                </a:solidFill>
              </a:rPr>
              <a:t>상단과의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 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거리를 적절</a:t>
            </a:r>
            <a:endParaRPr lang="en-US" altLang="ko-KR" sz="1400" b="1" dirty="0" smtClean="0">
              <a:solidFill>
                <a:srgbClr val="FF0000"/>
              </a:solidFill>
            </a:endParaRPr>
          </a:p>
          <a:p>
            <a:r>
              <a:rPr lang="ko-KR" altLang="en-US" sz="1400" b="1" dirty="0" smtClean="0">
                <a:solidFill>
                  <a:srgbClr val="FF0000"/>
                </a:solidFill>
              </a:rPr>
              <a:t>히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 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줘야 된다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.</a:t>
            </a:r>
          </a:p>
          <a:p>
            <a:r>
              <a:rPr lang="ko-KR" altLang="en-US" sz="1400" b="1" dirty="0" smtClean="0">
                <a:solidFill>
                  <a:srgbClr val="FF0000"/>
                </a:solidFill>
              </a:rPr>
              <a:t>안주면 </a:t>
            </a:r>
            <a:r>
              <a:rPr lang="ko-KR" altLang="en-US" sz="1400" b="1" dirty="0" err="1" smtClean="0">
                <a:solidFill>
                  <a:srgbClr val="FF0000"/>
                </a:solidFill>
              </a:rPr>
              <a:t>내비게이션바</a:t>
            </a:r>
            <a:endParaRPr lang="en-US" altLang="ko-KR" sz="1400" b="1" dirty="0" smtClean="0">
              <a:solidFill>
                <a:srgbClr val="FF0000"/>
              </a:solidFill>
            </a:endParaRPr>
          </a:p>
          <a:p>
            <a:r>
              <a:rPr lang="ko-KR" altLang="en-US" sz="1400" b="1" dirty="0" smtClean="0">
                <a:solidFill>
                  <a:srgbClr val="FF0000"/>
                </a:solidFill>
              </a:rPr>
              <a:t>가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 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다른 </a:t>
            </a:r>
            <a:r>
              <a:rPr lang="ko-KR" altLang="en-US" sz="1400" b="1" dirty="0" err="1" smtClean="0">
                <a:solidFill>
                  <a:srgbClr val="FF0000"/>
                </a:solidFill>
              </a:rPr>
              <a:t>컨텐츠를</a:t>
            </a:r>
            <a:endParaRPr lang="en-US" altLang="ko-KR" sz="1400" b="1" dirty="0" smtClean="0">
              <a:solidFill>
                <a:srgbClr val="FF0000"/>
              </a:solidFill>
            </a:endParaRPr>
          </a:p>
          <a:p>
            <a:r>
              <a:rPr lang="ko-KR" altLang="en-US" sz="1400" b="1" dirty="0" smtClean="0">
                <a:solidFill>
                  <a:srgbClr val="FF0000"/>
                </a:solidFill>
              </a:rPr>
              <a:t> 덮어버린다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8" name="오른쪽 화살표 7"/>
          <p:cNvSpPr/>
          <p:nvPr/>
        </p:nvSpPr>
        <p:spPr>
          <a:xfrm>
            <a:off x="4286248" y="4357694"/>
            <a:ext cx="285752" cy="2143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214942" y="4214818"/>
            <a:ext cx="34964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err="1" smtClean="0">
                <a:solidFill>
                  <a:srgbClr val="FF0000"/>
                </a:solidFill>
              </a:rPr>
              <a:t>네비게이션의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 상단과 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body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사이의 거리를</a:t>
            </a:r>
            <a:endParaRPr lang="en-US" altLang="ko-KR" sz="1400" b="1" dirty="0" smtClean="0">
              <a:solidFill>
                <a:srgbClr val="FF0000"/>
              </a:solidFill>
            </a:endParaRPr>
          </a:p>
          <a:p>
            <a:r>
              <a:rPr lang="ko-KR" altLang="en-US" sz="1400" b="1" dirty="0" smtClean="0">
                <a:solidFill>
                  <a:srgbClr val="FF0000"/>
                </a:solidFill>
              </a:rPr>
              <a:t>줘야 된다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. 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밑의 하단도 마찬가지이다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.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10" name="아래쪽 화살표 9"/>
          <p:cNvSpPr/>
          <p:nvPr/>
        </p:nvSpPr>
        <p:spPr>
          <a:xfrm>
            <a:off x="4572000" y="5143512"/>
            <a:ext cx="285752" cy="28575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 err="1" smtClean="0"/>
              <a:t>네비게이션</a:t>
            </a:r>
            <a:r>
              <a:rPr lang="ko-KR" altLang="en-US" sz="2400" dirty="0" smtClean="0"/>
              <a:t> 하단에 고정</a:t>
            </a:r>
            <a:r>
              <a:rPr lang="en-US" altLang="ko-KR" sz="2400" dirty="0" smtClean="0"/>
              <a:t>(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navbar-bottomfix.html</a:t>
            </a:r>
            <a:r>
              <a:rPr lang="en-US" altLang="ko-KR" sz="2400" dirty="0" smtClean="0"/>
              <a:t> </a:t>
            </a:r>
            <a:r>
              <a:rPr lang="ko-KR" altLang="en-US" sz="2400" dirty="0" smtClean="0"/>
              <a:t>작성</a:t>
            </a:r>
            <a:r>
              <a:rPr lang="en-US" altLang="ko-KR" sz="2400" dirty="0" smtClean="0"/>
              <a:t>)(1)</a:t>
            </a:r>
            <a:br>
              <a:rPr lang="en-US" altLang="ko-KR" sz="2400" dirty="0" smtClean="0"/>
            </a:br>
            <a:r>
              <a:rPr lang="en-US" altLang="ko-KR" sz="2400" b="1" dirty="0" err="1" smtClean="0">
                <a:solidFill>
                  <a:srgbClr val="FF0000"/>
                </a:solidFill>
              </a:rPr>
              <a:t>navbar.topfix.html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 </a:t>
            </a:r>
            <a:r>
              <a:rPr lang="ko-KR" altLang="en-US" sz="2400" b="1" dirty="0" smtClean="0">
                <a:solidFill>
                  <a:srgbClr val="FF0000"/>
                </a:solidFill>
              </a:rPr>
              <a:t>파일과 소스 동일</a:t>
            </a:r>
            <a:endParaRPr lang="ko-KR" altLang="en-US" sz="2400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1500174"/>
            <a:ext cx="8429684" cy="47768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오른쪽 화살표 5"/>
          <p:cNvSpPr/>
          <p:nvPr/>
        </p:nvSpPr>
        <p:spPr>
          <a:xfrm>
            <a:off x="4143372" y="3643314"/>
            <a:ext cx="428628" cy="2857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643438" y="3500438"/>
            <a:ext cx="33169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err="1" smtClean="0">
                <a:solidFill>
                  <a:srgbClr val="FF0000"/>
                </a:solidFill>
              </a:rPr>
              <a:t>네비게이션의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 하단부분과 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body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사이의 </a:t>
            </a:r>
            <a:endParaRPr lang="en-US" altLang="ko-KR" sz="1400" b="1" dirty="0" smtClean="0">
              <a:solidFill>
                <a:srgbClr val="FF0000"/>
              </a:solidFill>
            </a:endParaRPr>
          </a:p>
          <a:p>
            <a:r>
              <a:rPr lang="ko-KR" altLang="en-US" sz="1400" b="1" dirty="0" smtClean="0">
                <a:solidFill>
                  <a:srgbClr val="FF0000"/>
                </a:solidFill>
              </a:rPr>
              <a:t>거리를 줘야 한다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.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 err="1" smtClean="0"/>
              <a:t>네비게이션</a:t>
            </a:r>
            <a:r>
              <a:rPr lang="ko-KR" altLang="en-US" sz="2400" dirty="0" smtClean="0"/>
              <a:t> 하단에 고정</a:t>
            </a:r>
            <a:r>
              <a:rPr lang="en-US" altLang="ko-KR" sz="2400" dirty="0" smtClean="0"/>
              <a:t>(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navbar-bottomfix.html</a:t>
            </a:r>
            <a:r>
              <a:rPr lang="en-US" altLang="ko-KR" sz="2400" dirty="0" smtClean="0"/>
              <a:t> </a:t>
            </a:r>
            <a:r>
              <a:rPr lang="ko-KR" altLang="en-US" sz="2400" dirty="0" smtClean="0"/>
              <a:t>작성</a:t>
            </a:r>
            <a:r>
              <a:rPr lang="en-US" altLang="ko-KR" sz="2400" dirty="0" smtClean="0"/>
              <a:t>)(2)</a:t>
            </a:r>
            <a:br>
              <a:rPr lang="en-US" altLang="ko-KR" sz="2400" dirty="0" smtClean="0"/>
            </a:br>
            <a:r>
              <a:rPr lang="en-US" altLang="ko-KR" sz="2400" dirty="0" smtClean="0"/>
              <a:t>(class=“</a:t>
            </a:r>
            <a:r>
              <a:rPr lang="en-US" altLang="ko-KR" sz="2400" b="1" dirty="0" err="1" smtClean="0">
                <a:solidFill>
                  <a:srgbClr val="FF0000"/>
                </a:solidFill>
              </a:rPr>
              <a:t>navbar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-fixed-bottom</a:t>
            </a:r>
            <a:r>
              <a:rPr lang="en-US" altLang="ko-KR" sz="2400" dirty="0" smtClean="0"/>
              <a:t>”)</a:t>
            </a:r>
            <a:endParaRPr lang="ko-KR" altLang="en-US" sz="24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596" y="1357298"/>
            <a:ext cx="7396536" cy="26432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8596" y="4000504"/>
            <a:ext cx="7358114" cy="25717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오른쪽 화살표 5"/>
          <p:cNvSpPr/>
          <p:nvPr/>
        </p:nvSpPr>
        <p:spPr>
          <a:xfrm rot="2987657">
            <a:off x="5502348" y="2073333"/>
            <a:ext cx="357190" cy="3571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6286512" y="2786058"/>
            <a:ext cx="2347117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err="1" smtClean="0">
                <a:solidFill>
                  <a:srgbClr val="FF0000"/>
                </a:solidFill>
              </a:rPr>
              <a:t>navbar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-fixed-bottom</a:t>
            </a:r>
          </a:p>
          <a:p>
            <a:r>
              <a:rPr lang="ko-KR" altLang="en-US" sz="1400" b="1" dirty="0" smtClean="0">
                <a:solidFill>
                  <a:srgbClr val="FF0000"/>
                </a:solidFill>
              </a:rPr>
              <a:t>을 적용해주면 </a:t>
            </a:r>
            <a:r>
              <a:rPr lang="ko-KR" altLang="en-US" sz="1400" b="1" dirty="0" err="1" smtClean="0">
                <a:solidFill>
                  <a:srgbClr val="FF0000"/>
                </a:solidFill>
              </a:rPr>
              <a:t>내비게이션</a:t>
            </a:r>
            <a:endParaRPr lang="en-US" altLang="ko-KR" sz="1400" b="1" dirty="0" smtClean="0">
              <a:solidFill>
                <a:srgbClr val="FF0000"/>
              </a:solidFill>
            </a:endParaRPr>
          </a:p>
          <a:p>
            <a:r>
              <a:rPr lang="ko-KR" altLang="en-US" sz="1400" b="1" dirty="0" smtClean="0">
                <a:solidFill>
                  <a:srgbClr val="FF0000"/>
                </a:solidFill>
              </a:rPr>
              <a:t>바가 하단에 고정되는데</a:t>
            </a:r>
            <a:endParaRPr lang="en-US" altLang="ko-KR" sz="1400" b="1" dirty="0" smtClean="0">
              <a:solidFill>
                <a:srgbClr val="FF0000"/>
              </a:solidFill>
            </a:endParaRPr>
          </a:p>
          <a:p>
            <a:r>
              <a:rPr lang="ko-KR" altLang="en-US" sz="1400" b="1" dirty="0" smtClean="0">
                <a:solidFill>
                  <a:srgbClr val="FF0000"/>
                </a:solidFill>
              </a:rPr>
              <a:t>이 경우에도 상단에 고정</a:t>
            </a:r>
            <a:endParaRPr lang="en-US" altLang="ko-KR" sz="1400" b="1" dirty="0" smtClean="0">
              <a:solidFill>
                <a:srgbClr val="FF0000"/>
              </a:solidFill>
            </a:endParaRPr>
          </a:p>
          <a:p>
            <a:r>
              <a:rPr lang="ko-KR" altLang="en-US" sz="1400" b="1" dirty="0" smtClean="0">
                <a:solidFill>
                  <a:srgbClr val="FF0000"/>
                </a:solidFill>
              </a:rPr>
              <a:t>하는 것과 동일하게 내부에</a:t>
            </a:r>
            <a:endParaRPr lang="en-US" altLang="ko-KR" sz="1400" b="1" dirty="0" smtClean="0">
              <a:solidFill>
                <a:srgbClr val="FF0000"/>
              </a:solidFill>
            </a:endParaRPr>
          </a:p>
          <a:p>
            <a:r>
              <a:rPr lang="en-US" altLang="ko-KR" sz="1400" b="1" dirty="0" smtClean="0">
                <a:solidFill>
                  <a:srgbClr val="FF0000"/>
                </a:solidFill>
              </a:rPr>
              <a:t>Container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속성을 적용해</a:t>
            </a:r>
            <a:endParaRPr lang="en-US" altLang="ko-KR" sz="1400" b="1" dirty="0" smtClean="0">
              <a:solidFill>
                <a:srgbClr val="FF0000"/>
              </a:solidFill>
            </a:endParaRPr>
          </a:p>
          <a:p>
            <a:r>
              <a:rPr lang="ko-KR" altLang="en-US" sz="1400" b="1" dirty="0" smtClean="0">
                <a:solidFill>
                  <a:srgbClr val="FF0000"/>
                </a:solidFill>
              </a:rPr>
              <a:t>줘야 된다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.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 err="1" smtClean="0"/>
              <a:t>네비게이션</a:t>
            </a:r>
            <a:r>
              <a:rPr lang="ko-KR" altLang="en-US" sz="2400" dirty="0" smtClean="0"/>
              <a:t> 하단에 고정</a:t>
            </a:r>
            <a:r>
              <a:rPr lang="en-US" altLang="ko-KR" sz="2400" dirty="0" smtClean="0"/>
              <a:t>(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navbar-bottomfix.html</a:t>
            </a:r>
            <a:r>
              <a:rPr lang="en-US" altLang="ko-KR" sz="2400" dirty="0" smtClean="0"/>
              <a:t> </a:t>
            </a:r>
            <a:r>
              <a:rPr lang="ko-KR" altLang="en-US" sz="2400" dirty="0" smtClean="0"/>
              <a:t>작성</a:t>
            </a:r>
            <a:r>
              <a:rPr lang="en-US" altLang="ko-KR" sz="2400" dirty="0" smtClean="0"/>
              <a:t>)(3)</a:t>
            </a:r>
            <a:endParaRPr lang="ko-KR" altLang="en-US" sz="24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2" y="1500174"/>
            <a:ext cx="8715404" cy="50101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 err="1" smtClean="0"/>
              <a:t>네비게이션</a:t>
            </a:r>
            <a:r>
              <a:rPr lang="ko-KR" altLang="en-US" sz="2400" dirty="0" smtClean="0"/>
              <a:t> 하단에 고정 실행 결과</a:t>
            </a:r>
            <a:r>
              <a:rPr lang="en-US" altLang="ko-KR" sz="2400" dirty="0" smtClean="0"/>
              <a:t>(4)</a:t>
            </a:r>
            <a:endParaRPr lang="ko-KR" altLang="en-US" sz="2400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1472" y="1714488"/>
            <a:ext cx="8048625" cy="3571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아래쪽 화살표 4"/>
          <p:cNvSpPr/>
          <p:nvPr/>
        </p:nvSpPr>
        <p:spPr>
          <a:xfrm>
            <a:off x="4857752" y="4357694"/>
            <a:ext cx="357190" cy="35719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5357818" y="4357694"/>
            <a:ext cx="2822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</a:rPr>
              <a:t>하단에 고정 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70px 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정도 여유공간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 err="1" smtClean="0"/>
              <a:t>네비게이션</a:t>
            </a:r>
            <a:r>
              <a:rPr lang="ko-KR" altLang="en-US" sz="2400" dirty="0" smtClean="0"/>
              <a:t> 상단에 고정</a:t>
            </a:r>
            <a:r>
              <a:rPr lang="en-US" altLang="ko-KR" sz="2400" dirty="0" smtClean="0"/>
              <a:t>(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navbar-statictop.html</a:t>
            </a:r>
            <a:r>
              <a:rPr lang="en-US" altLang="ko-KR" sz="2400" dirty="0" smtClean="0"/>
              <a:t> </a:t>
            </a:r>
            <a:r>
              <a:rPr lang="ko-KR" altLang="en-US" sz="2400" dirty="0" smtClean="0"/>
              <a:t>작성</a:t>
            </a:r>
            <a:r>
              <a:rPr lang="en-US" altLang="ko-KR" sz="2400" dirty="0" smtClean="0"/>
              <a:t>)</a:t>
            </a:r>
            <a:br>
              <a:rPr lang="en-US" altLang="ko-KR" sz="2400" dirty="0" smtClean="0"/>
            </a:br>
            <a:r>
              <a:rPr lang="en-US" altLang="ko-KR" sz="2400" b="1" dirty="0" smtClean="0">
                <a:solidFill>
                  <a:srgbClr val="FF0000"/>
                </a:solidFill>
              </a:rPr>
              <a:t>(class=“</a:t>
            </a:r>
            <a:r>
              <a:rPr lang="en-US" altLang="ko-KR" sz="2400" b="1" dirty="0" err="1" smtClean="0">
                <a:solidFill>
                  <a:srgbClr val="FF0000"/>
                </a:solidFill>
              </a:rPr>
              <a:t>navbar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-static-top”)</a:t>
            </a:r>
            <a:endParaRPr lang="ko-KR" altLang="en-US" sz="2400" b="1" dirty="0">
              <a:solidFill>
                <a:srgbClr val="FF0000"/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285860"/>
            <a:ext cx="7929618" cy="42985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오른쪽 화살표 4"/>
          <p:cNvSpPr/>
          <p:nvPr/>
        </p:nvSpPr>
        <p:spPr>
          <a:xfrm rot="2383509">
            <a:off x="4786314" y="4429132"/>
            <a:ext cx="357190" cy="2857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5214942" y="4500570"/>
            <a:ext cx="3361818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</a:rPr>
              <a:t>브라우저에서 일반적인 </a:t>
            </a:r>
            <a:r>
              <a:rPr lang="ko-KR" altLang="en-US" sz="1400" b="1" dirty="0" err="1" smtClean="0">
                <a:solidFill>
                  <a:srgbClr val="FF0000"/>
                </a:solidFill>
              </a:rPr>
              <a:t>네비게이션바와</a:t>
            </a:r>
            <a:endParaRPr lang="en-US" altLang="ko-KR" sz="1400" b="1" dirty="0" smtClean="0">
              <a:solidFill>
                <a:srgbClr val="FF0000"/>
              </a:solidFill>
            </a:endParaRPr>
          </a:p>
          <a:p>
            <a:r>
              <a:rPr lang="ko-KR" altLang="en-US" sz="1400" b="1" dirty="0" smtClean="0">
                <a:solidFill>
                  <a:srgbClr val="FF0000"/>
                </a:solidFill>
              </a:rPr>
              <a:t>동일 한 속성을 지니지만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,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너비가 </a:t>
            </a:r>
            <a:endParaRPr lang="en-US" altLang="ko-KR" sz="1400" b="1" dirty="0" smtClean="0">
              <a:solidFill>
                <a:srgbClr val="FF0000"/>
              </a:solidFill>
            </a:endParaRPr>
          </a:p>
          <a:p>
            <a:r>
              <a:rPr lang="en-US" altLang="ko-KR" sz="1400" b="1" dirty="0" smtClean="0">
                <a:solidFill>
                  <a:srgbClr val="FF0000"/>
                </a:solidFill>
              </a:rPr>
              <a:t>100%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가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 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되는 </a:t>
            </a:r>
            <a:r>
              <a:rPr lang="ko-KR" altLang="en-US" sz="1400" b="1" dirty="0" err="1" smtClean="0">
                <a:solidFill>
                  <a:srgbClr val="FF0000"/>
                </a:solidFill>
              </a:rPr>
              <a:t>네비게이션바를</a:t>
            </a:r>
            <a:endParaRPr lang="en-US" altLang="ko-KR" sz="1400" b="1" dirty="0" smtClean="0">
              <a:solidFill>
                <a:srgbClr val="FF0000"/>
              </a:solidFill>
            </a:endParaRPr>
          </a:p>
          <a:p>
            <a:r>
              <a:rPr lang="ko-KR" altLang="en-US" sz="1400" b="1" dirty="0" smtClean="0">
                <a:solidFill>
                  <a:srgbClr val="FF0000"/>
                </a:solidFill>
              </a:rPr>
              <a:t>만들 수가 있다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. 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고정된 </a:t>
            </a:r>
            <a:r>
              <a:rPr lang="ko-KR" altLang="en-US" sz="1400" b="1" dirty="0" err="1" smtClean="0">
                <a:solidFill>
                  <a:srgbClr val="FF0000"/>
                </a:solidFill>
              </a:rPr>
              <a:t>내비게애션바와</a:t>
            </a:r>
            <a:endParaRPr lang="en-US" altLang="ko-KR" sz="1400" b="1" dirty="0" smtClean="0">
              <a:solidFill>
                <a:srgbClr val="FF0000"/>
              </a:solidFill>
            </a:endParaRPr>
          </a:p>
          <a:p>
            <a:r>
              <a:rPr lang="ko-KR" altLang="en-US" sz="1400" b="1" dirty="0" smtClean="0">
                <a:solidFill>
                  <a:srgbClr val="FF0000"/>
                </a:solidFill>
              </a:rPr>
              <a:t>다르게  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.</a:t>
            </a:r>
            <a:r>
              <a:rPr lang="en-US" altLang="ko-KR" sz="1400" b="1" dirty="0" err="1" smtClean="0">
                <a:solidFill>
                  <a:srgbClr val="FF0000"/>
                </a:solidFill>
              </a:rPr>
              <a:t>navbar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-static-top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은</a:t>
            </a:r>
            <a:endParaRPr lang="en-US" altLang="ko-KR" sz="1400" b="1" dirty="0" smtClean="0">
              <a:solidFill>
                <a:srgbClr val="FF0000"/>
              </a:solidFill>
            </a:endParaRPr>
          </a:p>
          <a:p>
            <a:r>
              <a:rPr lang="en-US" altLang="ko-KR" sz="1400" b="1" dirty="0" smtClean="0">
                <a:solidFill>
                  <a:srgbClr val="FF0000"/>
                </a:solidFill>
              </a:rPr>
              <a:t>Body {padding-top:70px;}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과 같은</a:t>
            </a:r>
            <a:endParaRPr lang="en-US" altLang="ko-KR" sz="1400" b="1" dirty="0" smtClean="0">
              <a:solidFill>
                <a:srgbClr val="FF0000"/>
              </a:solidFill>
            </a:endParaRPr>
          </a:p>
          <a:p>
            <a:r>
              <a:rPr lang="ko-KR" altLang="en-US" sz="1400" b="1" dirty="0" smtClean="0">
                <a:solidFill>
                  <a:srgbClr val="FF0000"/>
                </a:solidFill>
              </a:rPr>
              <a:t>속성을 적용할 필요가 없다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.</a:t>
            </a:r>
          </a:p>
          <a:p>
            <a:r>
              <a:rPr lang="ko-KR" altLang="en-US" sz="1400" b="1" dirty="0" err="1" smtClean="0">
                <a:solidFill>
                  <a:srgbClr val="FF0000"/>
                </a:solidFill>
              </a:rPr>
              <a:t>양옆으로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 </a:t>
            </a:r>
            <a:r>
              <a:rPr lang="ko-KR" altLang="en-US" sz="1400" b="1" dirty="0" err="1" smtClean="0">
                <a:solidFill>
                  <a:srgbClr val="FF0000"/>
                </a:solidFill>
              </a:rPr>
              <a:t>패딩값이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 제거되어있기</a:t>
            </a:r>
            <a:endParaRPr lang="en-US" altLang="ko-KR" sz="1400" b="1" dirty="0" smtClean="0">
              <a:solidFill>
                <a:srgbClr val="FF0000"/>
              </a:solidFill>
            </a:endParaRPr>
          </a:p>
          <a:p>
            <a:r>
              <a:rPr lang="ko-KR" altLang="en-US" sz="1400" b="1" dirty="0" smtClean="0">
                <a:solidFill>
                  <a:srgbClr val="FF0000"/>
                </a:solidFill>
              </a:rPr>
              <a:t>때문이다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.</a:t>
            </a: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2844" y="5715016"/>
            <a:ext cx="4643470" cy="923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오른쪽 화살표 7"/>
          <p:cNvSpPr/>
          <p:nvPr/>
        </p:nvSpPr>
        <p:spPr>
          <a:xfrm>
            <a:off x="5143504" y="2928934"/>
            <a:ext cx="428628" cy="2857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572132" y="2928934"/>
            <a:ext cx="30003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solidFill>
                  <a:srgbClr val="FF0000"/>
                </a:solidFill>
              </a:rPr>
              <a:t>Body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태그에 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padding-top:70px</a:t>
            </a:r>
          </a:p>
          <a:p>
            <a:r>
              <a:rPr lang="ko-KR" altLang="en-US" sz="1400" b="1" dirty="0" err="1" smtClean="0">
                <a:solidFill>
                  <a:srgbClr val="FF0000"/>
                </a:solidFill>
              </a:rPr>
              <a:t>를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 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 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주지 않아도 된다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.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 err="1" smtClean="0"/>
              <a:t>그리드</a:t>
            </a:r>
            <a:r>
              <a:rPr lang="ko-KR" altLang="en-US" sz="2400" dirty="0" smtClean="0"/>
              <a:t> 시스템 </a:t>
            </a:r>
            <a:r>
              <a:rPr lang="en-US" altLang="ko-KR" sz="2400" dirty="0" smtClean="0"/>
              <a:t>(2)-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class=“container-fluid” (</a:t>
            </a:r>
            <a:r>
              <a:rPr lang="ko-KR" altLang="en-US" sz="2400" b="1" dirty="0" smtClean="0">
                <a:solidFill>
                  <a:srgbClr val="FF0000"/>
                </a:solidFill>
              </a:rPr>
              <a:t>전체 확대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)</a:t>
            </a:r>
            <a:endParaRPr lang="ko-KR" altLang="en-US" sz="2400" b="1" dirty="0">
              <a:solidFill>
                <a:srgbClr val="FF0000"/>
              </a:solidFill>
            </a:endParaRPr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14480" y="1571612"/>
            <a:ext cx="5072098" cy="16448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43042" y="5000636"/>
            <a:ext cx="5500726" cy="15716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714500" y="3429000"/>
            <a:ext cx="5715020" cy="1190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아래쪽 화살표 7"/>
          <p:cNvSpPr/>
          <p:nvPr/>
        </p:nvSpPr>
        <p:spPr>
          <a:xfrm>
            <a:off x="3929058" y="4714884"/>
            <a:ext cx="357190" cy="28575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28662" y="3429000"/>
            <a:ext cx="4138620" cy="10860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 err="1" smtClean="0"/>
              <a:t>네비게이션</a:t>
            </a:r>
            <a:r>
              <a:rPr lang="ko-KR" altLang="en-US" sz="2400" dirty="0" smtClean="0"/>
              <a:t> 상단에 고정</a:t>
            </a:r>
            <a:r>
              <a:rPr lang="en-US" altLang="ko-KR" sz="2400" dirty="0" smtClean="0"/>
              <a:t>(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class=“</a:t>
            </a:r>
            <a:r>
              <a:rPr lang="en-US" altLang="ko-KR" sz="2400" b="1" dirty="0" err="1" smtClean="0">
                <a:solidFill>
                  <a:srgbClr val="FF0000"/>
                </a:solidFill>
              </a:rPr>
              <a:t>navbar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-static-top </a:t>
            </a:r>
            <a:r>
              <a:rPr lang="ko-KR" altLang="en-US" sz="2400" b="1" dirty="0" smtClean="0">
                <a:solidFill>
                  <a:srgbClr val="FF0000"/>
                </a:solidFill>
              </a:rPr>
              <a:t>단점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)</a:t>
            </a:r>
            <a:r>
              <a:rPr lang="en-US" altLang="ko-KR" sz="2400" dirty="0" smtClean="0"/>
              <a:t/>
            </a:r>
            <a:br>
              <a:rPr lang="en-US" altLang="ko-KR" sz="2400" dirty="0" smtClean="0"/>
            </a:br>
            <a:endParaRPr lang="ko-KR" altLang="en-US" sz="2400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8596" y="1928802"/>
            <a:ext cx="7546340" cy="1428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아래쪽 화살표 4"/>
          <p:cNvSpPr/>
          <p:nvPr/>
        </p:nvSpPr>
        <p:spPr>
          <a:xfrm rot="19469713">
            <a:off x="4078474" y="4320183"/>
            <a:ext cx="500066" cy="42862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00034" y="4857760"/>
            <a:ext cx="7643866" cy="1504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2714612" y="1571612"/>
            <a:ext cx="51732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</a:rPr>
              <a:t>일반 </a:t>
            </a:r>
            <a:r>
              <a:rPr lang="ko-KR" altLang="en-US" sz="1400" b="1" dirty="0" err="1" smtClean="0">
                <a:solidFill>
                  <a:srgbClr val="FF0000"/>
                </a:solidFill>
              </a:rPr>
              <a:t>네비게이션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 바와 다르게 양 옆쪽으로 </a:t>
            </a:r>
            <a:r>
              <a:rPr lang="ko-KR" altLang="en-US" sz="1400" b="1" dirty="0" err="1" smtClean="0">
                <a:solidFill>
                  <a:srgbClr val="FF0000"/>
                </a:solidFill>
              </a:rPr>
              <a:t>패딩값이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 제거 된다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8" name="아래쪽 화살표 7"/>
          <p:cNvSpPr/>
          <p:nvPr/>
        </p:nvSpPr>
        <p:spPr>
          <a:xfrm rot="3259792">
            <a:off x="7657922" y="2256173"/>
            <a:ext cx="285752" cy="35719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5214942" y="3571876"/>
            <a:ext cx="320998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</a:rPr>
              <a:t>따라서 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.</a:t>
            </a:r>
            <a:r>
              <a:rPr lang="en-US" altLang="ko-KR" sz="1400" b="1" dirty="0" err="1" smtClean="0">
                <a:solidFill>
                  <a:srgbClr val="FF0000"/>
                </a:solidFill>
              </a:rPr>
              <a:t>navbar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-static-top 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내부에</a:t>
            </a:r>
            <a:endParaRPr lang="en-US" altLang="ko-KR" sz="1400" b="1" dirty="0" smtClean="0">
              <a:solidFill>
                <a:srgbClr val="FF0000"/>
              </a:solidFill>
            </a:endParaRPr>
          </a:p>
          <a:p>
            <a:r>
              <a:rPr lang="en-US" altLang="ko-KR" sz="1400" b="1" dirty="0" smtClean="0">
                <a:solidFill>
                  <a:srgbClr val="FF0000"/>
                </a:solidFill>
              </a:rPr>
              <a:t>Form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을 오른쪽에 배치할 경우 별도의</a:t>
            </a:r>
            <a:endParaRPr lang="en-US" altLang="ko-KR" sz="1400" b="1" dirty="0" smtClean="0">
              <a:solidFill>
                <a:srgbClr val="FF0000"/>
              </a:solidFill>
            </a:endParaRPr>
          </a:p>
          <a:p>
            <a:r>
              <a:rPr lang="ko-KR" altLang="en-US" sz="1400" b="1" dirty="0" err="1" smtClean="0">
                <a:solidFill>
                  <a:srgbClr val="FF0000"/>
                </a:solidFill>
              </a:rPr>
              <a:t>패딩값을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 적용해 줘야 한다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.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 err="1" smtClean="0"/>
              <a:t>네비게이션</a:t>
            </a:r>
            <a:r>
              <a:rPr lang="ko-KR" altLang="en-US" sz="2400" dirty="0" smtClean="0"/>
              <a:t> 바의 반전</a:t>
            </a:r>
            <a:r>
              <a:rPr lang="en-US" altLang="ko-KR" sz="2400" dirty="0" smtClean="0"/>
              <a:t>(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class=“</a:t>
            </a:r>
            <a:r>
              <a:rPr lang="en-US" altLang="ko-KR" sz="2400" b="1" dirty="0" err="1" smtClean="0">
                <a:solidFill>
                  <a:srgbClr val="FF0000"/>
                </a:solidFill>
              </a:rPr>
              <a:t>navbar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-inverse”</a:t>
            </a:r>
            <a:r>
              <a:rPr lang="en-US" altLang="ko-KR" sz="2400" dirty="0" smtClean="0"/>
              <a:t>)</a:t>
            </a:r>
            <a:endParaRPr lang="ko-KR" altLang="en-US" sz="2400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596" y="5000636"/>
            <a:ext cx="7781925" cy="13668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7158" y="2428868"/>
            <a:ext cx="8286776" cy="24587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오른쪽 화살표 5"/>
          <p:cNvSpPr/>
          <p:nvPr/>
        </p:nvSpPr>
        <p:spPr>
          <a:xfrm rot="20105807">
            <a:off x="3690297" y="2426365"/>
            <a:ext cx="357190" cy="2857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500562" y="1714488"/>
            <a:ext cx="323979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err="1" smtClean="0">
                <a:solidFill>
                  <a:srgbClr val="FF0000"/>
                </a:solidFill>
              </a:rPr>
              <a:t>내비게이션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 바에서 </a:t>
            </a:r>
            <a:r>
              <a:rPr lang="en-US" altLang="ko-KR" sz="1400" b="1" dirty="0" err="1" smtClean="0">
                <a:solidFill>
                  <a:srgbClr val="FF0000"/>
                </a:solidFill>
              </a:rPr>
              <a:t>navbar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-default</a:t>
            </a:r>
          </a:p>
          <a:p>
            <a:r>
              <a:rPr lang="ko-KR" altLang="en-US" sz="1400" b="1" dirty="0" smtClean="0">
                <a:solidFill>
                  <a:srgbClr val="FF0000"/>
                </a:solidFill>
              </a:rPr>
              <a:t>대신에 </a:t>
            </a:r>
            <a:r>
              <a:rPr lang="en-US" altLang="ko-KR" sz="1400" b="1" dirty="0" err="1" smtClean="0">
                <a:solidFill>
                  <a:srgbClr val="FF0000"/>
                </a:solidFill>
              </a:rPr>
              <a:t>navbar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-inverse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를 적용해 주면</a:t>
            </a:r>
            <a:endParaRPr lang="en-US" altLang="ko-KR" sz="1400" b="1" dirty="0" smtClean="0">
              <a:solidFill>
                <a:srgbClr val="FF0000"/>
              </a:solidFill>
            </a:endParaRPr>
          </a:p>
          <a:p>
            <a:r>
              <a:rPr lang="ko-KR" altLang="en-US" sz="1400" b="1" dirty="0" err="1" smtClean="0">
                <a:solidFill>
                  <a:srgbClr val="FF0000"/>
                </a:solidFill>
              </a:rPr>
              <a:t>내비게이션바의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 배경색과 텍스트 색</a:t>
            </a:r>
            <a:endParaRPr lang="en-US" altLang="ko-KR" sz="1400" b="1" dirty="0" smtClean="0">
              <a:solidFill>
                <a:srgbClr val="FF0000"/>
              </a:solidFill>
            </a:endParaRPr>
          </a:p>
          <a:p>
            <a:r>
              <a:rPr lang="ko-KR" altLang="en-US" sz="1400" b="1" dirty="0" smtClean="0">
                <a:solidFill>
                  <a:srgbClr val="FF0000"/>
                </a:solidFill>
              </a:rPr>
              <a:t>이 반전되는 효과를 줄 </a:t>
            </a:r>
            <a:r>
              <a:rPr lang="ko-KR" altLang="en-US" sz="1400" b="1" dirty="0" err="1" smtClean="0">
                <a:solidFill>
                  <a:srgbClr val="FF0000"/>
                </a:solidFill>
              </a:rPr>
              <a:t>수있다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.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8" name="아래쪽 화살표 7"/>
          <p:cNvSpPr/>
          <p:nvPr/>
        </p:nvSpPr>
        <p:spPr>
          <a:xfrm>
            <a:off x="4214810" y="4714884"/>
            <a:ext cx="500066" cy="35719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 smtClean="0"/>
              <a:t>8.</a:t>
            </a:r>
            <a:r>
              <a:rPr lang="ko-KR" altLang="en-US" sz="2400" dirty="0" smtClean="0"/>
              <a:t>경로와 </a:t>
            </a:r>
            <a:r>
              <a:rPr lang="ko-KR" altLang="en-US" sz="2400" dirty="0" err="1" smtClean="0"/>
              <a:t>페이지네이션</a:t>
            </a:r>
            <a:r>
              <a:rPr lang="ko-KR" altLang="en-US" sz="2400" dirty="0" smtClean="0"/>
              <a:t> </a:t>
            </a:r>
            <a:r>
              <a:rPr lang="en-US" altLang="ko-KR" sz="2400" dirty="0" smtClean="0"/>
              <a:t>(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bmpaging.html</a:t>
            </a:r>
            <a:r>
              <a:rPr lang="en-US" altLang="ko-KR" sz="2400" dirty="0" smtClean="0"/>
              <a:t>)</a:t>
            </a:r>
            <a:r>
              <a:rPr lang="ko-KR" altLang="en-US" sz="2400" dirty="0" smtClean="0"/>
              <a:t>작성</a:t>
            </a:r>
            <a:r>
              <a:rPr lang="en-US" altLang="ko-KR" sz="2400" dirty="0" smtClean="0"/>
              <a:t>(1)</a:t>
            </a:r>
            <a:br>
              <a:rPr lang="en-US" altLang="ko-KR" sz="2400" dirty="0" smtClean="0"/>
            </a:br>
            <a:r>
              <a:rPr lang="en-US" altLang="ko-KR" sz="2400" dirty="0" smtClean="0"/>
              <a:t>&lt;</a:t>
            </a:r>
            <a:r>
              <a:rPr lang="en-US" altLang="ko-KR" sz="2400" dirty="0" err="1" smtClean="0"/>
              <a:t>ol</a:t>
            </a:r>
            <a:r>
              <a:rPr lang="en-US" altLang="ko-KR" sz="2400" dirty="0" smtClean="0"/>
              <a:t> class=“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breadcrumb</a:t>
            </a:r>
            <a:r>
              <a:rPr lang="en-US" altLang="ko-KR" sz="2400" dirty="0" smtClean="0"/>
              <a:t>”&gt;&lt;</a:t>
            </a:r>
            <a:r>
              <a:rPr lang="en-US" altLang="ko-KR" sz="2400" dirty="0" err="1" smtClean="0"/>
              <a:t>ul</a:t>
            </a:r>
            <a:r>
              <a:rPr lang="en-US" altLang="ko-KR" sz="2400" dirty="0" smtClean="0"/>
              <a:t> class=“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pagination</a:t>
            </a:r>
            <a:r>
              <a:rPr lang="en-US" altLang="ko-KR" sz="2400" dirty="0" smtClean="0"/>
              <a:t>”&gt;</a:t>
            </a:r>
            <a:endParaRPr lang="ko-KR" altLang="en-US" sz="2400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1472" y="2079611"/>
            <a:ext cx="7715272" cy="47783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3714744" y="1714488"/>
            <a:ext cx="493872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</a:rPr>
              <a:t>경로는 웹사이트에서 현재 어느 페이지에 있다는 것을 알</a:t>
            </a:r>
            <a:endParaRPr lang="en-US" altLang="ko-KR" sz="1400" b="1" dirty="0" smtClean="0">
              <a:solidFill>
                <a:srgbClr val="FF0000"/>
              </a:solidFill>
            </a:endParaRPr>
          </a:p>
          <a:p>
            <a:r>
              <a:rPr lang="ko-KR" altLang="en-US" sz="1400" b="1" dirty="0" err="1" smtClean="0">
                <a:solidFill>
                  <a:srgbClr val="FF0000"/>
                </a:solidFill>
              </a:rPr>
              <a:t>려주는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 역할을 한다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.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특히 쇼핑몰에서 많이 사용한다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.</a:t>
            </a:r>
          </a:p>
          <a:p>
            <a:r>
              <a:rPr lang="en-US" altLang="ko-KR" sz="1400" b="1" dirty="0" err="1" smtClean="0">
                <a:solidFill>
                  <a:srgbClr val="FF0000"/>
                </a:solidFill>
              </a:rPr>
              <a:t>ol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태그에 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breadcrumb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라는 클래스를 적용하면 만들수있다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.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6" name="오른쪽 화살표 5"/>
          <p:cNvSpPr/>
          <p:nvPr/>
        </p:nvSpPr>
        <p:spPr>
          <a:xfrm rot="19784715">
            <a:off x="3428992" y="2643182"/>
            <a:ext cx="428628" cy="2857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500562" y="5715016"/>
            <a:ext cx="414248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err="1" smtClean="0">
                <a:solidFill>
                  <a:srgbClr val="FF0000"/>
                </a:solidFill>
              </a:rPr>
              <a:t>페이지네이션은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 일반적으로 게시판하단에 숫자로</a:t>
            </a:r>
            <a:endParaRPr lang="en-US" altLang="ko-KR" sz="1400" b="1" dirty="0" smtClean="0">
              <a:solidFill>
                <a:srgbClr val="FF0000"/>
              </a:solidFill>
            </a:endParaRPr>
          </a:p>
          <a:p>
            <a:r>
              <a:rPr lang="ko-KR" altLang="en-US" sz="1400" b="1" dirty="0" smtClean="0">
                <a:solidFill>
                  <a:srgbClr val="FF0000"/>
                </a:solidFill>
              </a:rPr>
              <a:t>다음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,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이전 페이지 또는 특정페이지를 선택하게</a:t>
            </a:r>
            <a:endParaRPr lang="en-US" altLang="ko-KR" sz="1400" b="1" dirty="0" smtClean="0">
              <a:solidFill>
                <a:srgbClr val="FF0000"/>
              </a:solidFill>
            </a:endParaRPr>
          </a:p>
          <a:p>
            <a:r>
              <a:rPr lang="ko-KR" altLang="en-US" sz="1400" b="1" dirty="0" smtClean="0">
                <a:solidFill>
                  <a:srgbClr val="FF0000"/>
                </a:solidFill>
              </a:rPr>
              <a:t>하는 부분을 말한다</a:t>
            </a:r>
            <a:endParaRPr lang="en-US" altLang="ko-KR" sz="1400" b="1" dirty="0" smtClean="0">
              <a:solidFill>
                <a:srgbClr val="FF0000"/>
              </a:solidFill>
            </a:endParaRPr>
          </a:p>
          <a:p>
            <a:r>
              <a:rPr lang="en-US" altLang="ko-KR" sz="1400" b="1" dirty="0" err="1" smtClean="0">
                <a:solidFill>
                  <a:srgbClr val="FF0000"/>
                </a:solidFill>
              </a:rPr>
              <a:t>ul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태그에 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pagination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클래스를 적용하면 된다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.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8" name="오른쪽 화살표 7"/>
          <p:cNvSpPr/>
          <p:nvPr/>
        </p:nvSpPr>
        <p:spPr>
          <a:xfrm>
            <a:off x="3929058" y="5929330"/>
            <a:ext cx="357190" cy="2857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 smtClean="0"/>
              <a:t>경로와 </a:t>
            </a:r>
            <a:r>
              <a:rPr lang="ko-KR" altLang="en-US" sz="2400" dirty="0" err="1" smtClean="0"/>
              <a:t>페이지네이션</a:t>
            </a:r>
            <a:r>
              <a:rPr lang="ko-KR" altLang="en-US" sz="2400" dirty="0" smtClean="0"/>
              <a:t> 작성</a:t>
            </a:r>
            <a:r>
              <a:rPr lang="en-US" altLang="ko-KR" sz="2400" dirty="0" smtClean="0"/>
              <a:t>(2)-</a:t>
            </a:r>
            <a:r>
              <a:rPr lang="ko-KR" altLang="en-US" sz="2400" dirty="0" smtClean="0"/>
              <a:t>활성화</a:t>
            </a:r>
            <a:r>
              <a:rPr lang="en-US" altLang="ko-KR" sz="2400" dirty="0" smtClean="0"/>
              <a:t>,</a:t>
            </a:r>
            <a:r>
              <a:rPr lang="ko-KR" altLang="en-US" sz="2400" dirty="0" smtClean="0"/>
              <a:t>비활성화 </a:t>
            </a:r>
            <a:r>
              <a:rPr lang="en-US" altLang="ko-KR" sz="2400" dirty="0" smtClean="0"/>
              <a:t/>
            </a:r>
            <a:br>
              <a:rPr lang="en-US" altLang="ko-KR" sz="2400" dirty="0" smtClean="0"/>
            </a:br>
            <a:r>
              <a:rPr lang="en-US" altLang="ko-KR" sz="2400" dirty="0" smtClean="0"/>
              <a:t>&lt;</a:t>
            </a:r>
            <a:r>
              <a:rPr lang="en-US" altLang="ko-KR" sz="2400" dirty="0" err="1" smtClean="0"/>
              <a:t>li</a:t>
            </a:r>
            <a:r>
              <a:rPr lang="en-US" altLang="ko-KR" sz="2400" dirty="0" smtClean="0"/>
              <a:t> class=“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disabled</a:t>
            </a:r>
            <a:r>
              <a:rPr lang="en-US" altLang="ko-KR" sz="2400" dirty="0" smtClean="0"/>
              <a:t>”&gt;&lt;</a:t>
            </a:r>
            <a:r>
              <a:rPr lang="en-US" altLang="ko-KR" sz="2400" dirty="0" err="1" smtClean="0"/>
              <a:t>li</a:t>
            </a:r>
            <a:r>
              <a:rPr lang="en-US" altLang="ko-KR" sz="2400" dirty="0" smtClean="0"/>
              <a:t> class=“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active</a:t>
            </a:r>
            <a:r>
              <a:rPr lang="en-US" altLang="ko-KR" sz="2400" dirty="0" smtClean="0"/>
              <a:t>”&gt;</a:t>
            </a:r>
            <a:endParaRPr lang="ko-KR" altLang="en-US" sz="2400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596" y="1643050"/>
            <a:ext cx="8220075" cy="4591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857884" y="2357430"/>
            <a:ext cx="3071802" cy="20249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오른쪽 화살표 5"/>
          <p:cNvSpPr/>
          <p:nvPr/>
        </p:nvSpPr>
        <p:spPr>
          <a:xfrm>
            <a:off x="4429124" y="1785926"/>
            <a:ext cx="357190" cy="2857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929190" y="1785926"/>
            <a:ext cx="30216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</a:rPr>
              <a:t>비활성화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(disabled), 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활성화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(active)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8" name="아래쪽 화살표 7"/>
          <p:cNvSpPr/>
          <p:nvPr/>
        </p:nvSpPr>
        <p:spPr>
          <a:xfrm>
            <a:off x="5643570" y="5000636"/>
            <a:ext cx="285752" cy="28575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4572000" y="5357826"/>
            <a:ext cx="37059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solidFill>
                  <a:srgbClr val="FF0000"/>
                </a:solidFill>
              </a:rPr>
              <a:t>a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태그가 들어간 부분을 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&lt;span&gt;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태그를 이용</a:t>
            </a:r>
            <a:endParaRPr lang="en-US" altLang="ko-KR" sz="1400" b="1" dirty="0" smtClean="0">
              <a:solidFill>
                <a:srgbClr val="FF0000"/>
              </a:solidFill>
            </a:endParaRPr>
          </a:p>
          <a:p>
            <a:r>
              <a:rPr lang="ko-KR" altLang="en-US" sz="1400" b="1" dirty="0" smtClean="0">
                <a:solidFill>
                  <a:srgbClr val="FF0000"/>
                </a:solidFill>
              </a:rPr>
              <a:t>해서 대체해서 동일한 효과를 볼 수가 있다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.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sz="2400" dirty="0" smtClean="0"/>
              <a:t>경로와 </a:t>
            </a:r>
            <a:r>
              <a:rPr lang="ko-KR" altLang="en-US" sz="2400" dirty="0" err="1" smtClean="0"/>
              <a:t>페이지네이션</a:t>
            </a:r>
            <a:r>
              <a:rPr lang="ko-KR" altLang="en-US" sz="2400" dirty="0" smtClean="0"/>
              <a:t> 작성</a:t>
            </a:r>
            <a:r>
              <a:rPr lang="en-US" altLang="ko-KR" sz="2400" dirty="0" smtClean="0"/>
              <a:t>(3)-</a:t>
            </a:r>
            <a:r>
              <a:rPr lang="ko-KR" altLang="en-US" sz="2400" dirty="0" err="1" smtClean="0"/>
              <a:t>페이지네이션</a:t>
            </a:r>
            <a:r>
              <a:rPr lang="ko-KR" altLang="en-US" sz="2400" dirty="0" smtClean="0"/>
              <a:t> 크기 조절 </a:t>
            </a:r>
            <a:r>
              <a:rPr lang="en-US" altLang="ko-KR" sz="2400" dirty="0" smtClean="0"/>
              <a:t/>
            </a:r>
            <a:br>
              <a:rPr lang="en-US" altLang="ko-KR" sz="2400" dirty="0" smtClean="0"/>
            </a:br>
            <a:r>
              <a:rPr lang="en-US" altLang="ko-KR" sz="2400" dirty="0" smtClean="0"/>
              <a:t>&lt;</a:t>
            </a:r>
            <a:r>
              <a:rPr lang="en-US" altLang="ko-KR" sz="2400" dirty="0" err="1" smtClean="0"/>
              <a:t>ul</a:t>
            </a:r>
            <a:r>
              <a:rPr lang="en-US" altLang="ko-KR" sz="2400" dirty="0" smtClean="0"/>
              <a:t> class=“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pagination-</a:t>
            </a:r>
            <a:r>
              <a:rPr lang="en-US" altLang="ko-KR" sz="2400" b="1" dirty="0" err="1" smtClean="0">
                <a:solidFill>
                  <a:srgbClr val="FF0000"/>
                </a:solidFill>
              </a:rPr>
              <a:t>lg</a:t>
            </a:r>
            <a:r>
              <a:rPr lang="en-US" altLang="ko-KR" sz="2400" dirty="0" smtClean="0"/>
              <a:t>”&gt;&lt;</a:t>
            </a:r>
            <a:r>
              <a:rPr lang="en-US" altLang="ko-KR" sz="2400" dirty="0" err="1" smtClean="0"/>
              <a:t>ul</a:t>
            </a:r>
            <a:r>
              <a:rPr lang="en-US" altLang="ko-KR" sz="2400" dirty="0" smtClean="0"/>
              <a:t> class=“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pagination-</a:t>
            </a:r>
            <a:r>
              <a:rPr lang="en-US" altLang="ko-KR" sz="2400" b="1" dirty="0" err="1" smtClean="0">
                <a:solidFill>
                  <a:srgbClr val="FF0000"/>
                </a:solidFill>
              </a:rPr>
              <a:t>sm</a:t>
            </a:r>
            <a:r>
              <a:rPr lang="en-US" altLang="ko-KR" sz="2400" dirty="0" smtClean="0"/>
              <a:t>”&gt;</a:t>
            </a:r>
            <a:br>
              <a:rPr lang="en-US" altLang="ko-KR" sz="2400" dirty="0" smtClean="0"/>
            </a:br>
            <a:r>
              <a:rPr lang="en-US" altLang="ko-KR" sz="2400" dirty="0" smtClean="0"/>
              <a:t>&lt;</a:t>
            </a:r>
            <a:r>
              <a:rPr lang="en-US" altLang="ko-KR" sz="2400" dirty="0" err="1" smtClean="0"/>
              <a:t>ul</a:t>
            </a:r>
            <a:r>
              <a:rPr lang="en-US" altLang="ko-KR" sz="2400" dirty="0" smtClean="0"/>
              <a:t> 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class=“pager”&gt;</a:t>
            </a:r>
            <a:endParaRPr lang="ko-KR" altLang="en-US" sz="2400" b="1" dirty="0">
              <a:solidFill>
                <a:srgbClr val="FF0000"/>
              </a:solidFill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596" y="1428736"/>
            <a:ext cx="7929586" cy="50305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429124" y="4071942"/>
            <a:ext cx="4581757" cy="2500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오른쪽 화살표 5"/>
          <p:cNvSpPr/>
          <p:nvPr/>
        </p:nvSpPr>
        <p:spPr>
          <a:xfrm>
            <a:off x="4429124" y="1500174"/>
            <a:ext cx="357190" cy="2857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5000628" y="1500174"/>
            <a:ext cx="26356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</a:rPr>
              <a:t>큰 </a:t>
            </a:r>
            <a:r>
              <a:rPr lang="ko-KR" altLang="en-US" sz="1400" b="1" dirty="0" err="1" smtClean="0">
                <a:solidFill>
                  <a:srgbClr val="FF0000"/>
                </a:solidFill>
              </a:rPr>
              <a:t>페이지네이션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 만들 수 있다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.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8" name="오른쪽 화살표 7"/>
          <p:cNvSpPr/>
          <p:nvPr/>
        </p:nvSpPr>
        <p:spPr>
          <a:xfrm>
            <a:off x="4357686" y="3286124"/>
            <a:ext cx="357190" cy="2857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4929190" y="3286124"/>
            <a:ext cx="28151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</a:rPr>
              <a:t>작은 </a:t>
            </a:r>
            <a:r>
              <a:rPr lang="ko-KR" altLang="en-US" sz="1400" b="1" dirty="0" err="1" smtClean="0">
                <a:solidFill>
                  <a:srgbClr val="FF0000"/>
                </a:solidFill>
              </a:rPr>
              <a:t>페이지네이션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 만들 수 있다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.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899201" y="5143512"/>
            <a:ext cx="324479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solidFill>
                  <a:srgbClr val="FF0000"/>
                </a:solidFill>
              </a:rPr>
              <a:t>pager=&gt;</a:t>
            </a:r>
            <a:r>
              <a:rPr lang="ko-KR" altLang="en-US" sz="1400" b="1" dirty="0" err="1" smtClean="0">
                <a:solidFill>
                  <a:srgbClr val="FF0000"/>
                </a:solidFill>
              </a:rPr>
              <a:t>블로그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 본문에서</a:t>
            </a:r>
            <a:endParaRPr lang="en-US" altLang="ko-KR" sz="1400" b="1" dirty="0" smtClean="0">
              <a:solidFill>
                <a:srgbClr val="FF0000"/>
              </a:solidFill>
            </a:endParaRPr>
          </a:p>
          <a:p>
            <a:r>
              <a:rPr lang="ko-KR" altLang="en-US" sz="1400" b="1" dirty="0" smtClean="0">
                <a:solidFill>
                  <a:srgbClr val="FF0000"/>
                </a:solidFill>
              </a:rPr>
              <a:t>다음페이지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,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이전페이지와 같은 </a:t>
            </a:r>
            <a:endParaRPr lang="en-US" altLang="ko-KR" sz="1400" b="1" dirty="0" smtClean="0">
              <a:solidFill>
                <a:srgbClr val="FF0000"/>
              </a:solidFill>
            </a:endParaRPr>
          </a:p>
          <a:p>
            <a:r>
              <a:rPr lang="ko-KR" altLang="en-US" sz="1400" b="1" dirty="0" smtClean="0">
                <a:solidFill>
                  <a:srgbClr val="FF0000"/>
                </a:solidFill>
              </a:rPr>
              <a:t>단순한 </a:t>
            </a:r>
            <a:r>
              <a:rPr lang="ko-KR" altLang="en-US" sz="1400" b="1" dirty="0" err="1" smtClean="0">
                <a:solidFill>
                  <a:srgbClr val="FF0000"/>
                </a:solidFill>
              </a:rPr>
              <a:t>페이지네이션을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 </a:t>
            </a:r>
            <a:r>
              <a:rPr lang="ko-KR" altLang="en-US" sz="1400" b="1" dirty="0" err="1" smtClean="0">
                <a:solidFill>
                  <a:srgbClr val="FF0000"/>
                </a:solidFill>
              </a:rPr>
              <a:t>사용할때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 사용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11" name="아래쪽 화살표 10"/>
          <p:cNvSpPr/>
          <p:nvPr/>
        </p:nvSpPr>
        <p:spPr>
          <a:xfrm>
            <a:off x="7000892" y="5929330"/>
            <a:ext cx="214314" cy="21431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z="2700" dirty="0" smtClean="0"/>
              <a:t/>
            </a:r>
            <a:br>
              <a:rPr lang="en-US" altLang="ko-KR" sz="2700" dirty="0" smtClean="0"/>
            </a:br>
            <a:r>
              <a:rPr lang="ko-KR" altLang="en-US" sz="2700" dirty="0" smtClean="0"/>
              <a:t>경로와 </a:t>
            </a:r>
            <a:r>
              <a:rPr lang="ko-KR" altLang="en-US" sz="2700" dirty="0" err="1" smtClean="0"/>
              <a:t>페이지네이션</a:t>
            </a:r>
            <a:r>
              <a:rPr lang="ko-KR" altLang="en-US" sz="2700" dirty="0" smtClean="0"/>
              <a:t> 작성</a:t>
            </a:r>
            <a:r>
              <a:rPr lang="en-US" altLang="ko-KR" sz="2700" dirty="0" smtClean="0"/>
              <a:t>(4)-</a:t>
            </a:r>
            <a:r>
              <a:rPr lang="ko-KR" altLang="en-US" sz="2700" dirty="0" err="1" smtClean="0"/>
              <a:t>페이지네이션</a:t>
            </a:r>
            <a:r>
              <a:rPr lang="ko-KR" altLang="en-US" sz="2700" dirty="0" smtClean="0"/>
              <a:t> 크기 조절 </a:t>
            </a:r>
            <a:r>
              <a:rPr lang="en-US" altLang="ko-KR" sz="2700" dirty="0" smtClean="0"/>
              <a:t/>
            </a:r>
            <a:br>
              <a:rPr lang="en-US" altLang="ko-KR" sz="2700" dirty="0" smtClean="0"/>
            </a:br>
            <a:r>
              <a:rPr lang="en-US" altLang="ko-KR" sz="2700" dirty="0" smtClean="0"/>
              <a:t>&lt;</a:t>
            </a:r>
            <a:r>
              <a:rPr lang="en-US" altLang="ko-KR" sz="2700" dirty="0" err="1" smtClean="0"/>
              <a:t>li</a:t>
            </a:r>
            <a:r>
              <a:rPr lang="en-US" altLang="ko-KR" sz="2700" dirty="0" smtClean="0"/>
              <a:t> class=“</a:t>
            </a:r>
            <a:r>
              <a:rPr lang="en-US" altLang="ko-KR" sz="2700" b="1" dirty="0" smtClean="0">
                <a:solidFill>
                  <a:srgbClr val="FF0000"/>
                </a:solidFill>
              </a:rPr>
              <a:t>previous</a:t>
            </a:r>
            <a:r>
              <a:rPr lang="en-US" altLang="ko-KR" sz="2700" dirty="0" smtClean="0"/>
              <a:t>”&gt;&lt;</a:t>
            </a:r>
            <a:r>
              <a:rPr lang="en-US" altLang="ko-KR" sz="2700" dirty="0" err="1" smtClean="0"/>
              <a:t>li</a:t>
            </a:r>
            <a:r>
              <a:rPr lang="en-US" altLang="ko-KR" sz="2700" dirty="0" smtClean="0"/>
              <a:t> class=“</a:t>
            </a:r>
            <a:r>
              <a:rPr lang="en-US" altLang="ko-KR" sz="2700" b="1" dirty="0" smtClean="0">
                <a:solidFill>
                  <a:srgbClr val="FF0000"/>
                </a:solidFill>
              </a:rPr>
              <a:t>next</a:t>
            </a:r>
            <a:r>
              <a:rPr lang="en-US" altLang="ko-KR" sz="2700" dirty="0" smtClean="0"/>
              <a:t>”&gt;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endParaRPr lang="ko-KR" alt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596" y="1571612"/>
            <a:ext cx="7962900" cy="3533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643174" y="4643446"/>
            <a:ext cx="6337832" cy="1714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오른쪽 화살표 5"/>
          <p:cNvSpPr/>
          <p:nvPr/>
        </p:nvSpPr>
        <p:spPr>
          <a:xfrm>
            <a:off x="3929058" y="1928802"/>
            <a:ext cx="428628" cy="2143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572000" y="1785926"/>
            <a:ext cx="34587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err="1" smtClean="0">
                <a:solidFill>
                  <a:srgbClr val="FF0000"/>
                </a:solidFill>
              </a:rPr>
              <a:t>ul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태그 내부의 </a:t>
            </a:r>
            <a:r>
              <a:rPr lang="en-US" altLang="ko-KR" sz="1400" b="1" dirty="0" err="1" smtClean="0">
                <a:solidFill>
                  <a:srgbClr val="FF0000"/>
                </a:solidFill>
              </a:rPr>
              <a:t>li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에 </a:t>
            </a:r>
            <a:r>
              <a:rPr lang="en-US" altLang="ko-KR" sz="1400" b="1" dirty="0" err="1" smtClean="0">
                <a:solidFill>
                  <a:srgbClr val="FF0000"/>
                </a:solidFill>
              </a:rPr>
              <a:t>previous,next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를 주면</a:t>
            </a:r>
            <a:endParaRPr lang="en-US" altLang="ko-KR" sz="1400" b="1" dirty="0" smtClean="0">
              <a:solidFill>
                <a:srgbClr val="FF0000"/>
              </a:solidFill>
            </a:endParaRPr>
          </a:p>
          <a:p>
            <a:r>
              <a:rPr lang="ko-KR" altLang="en-US" sz="1400" b="1" dirty="0" smtClean="0">
                <a:solidFill>
                  <a:srgbClr val="FF0000"/>
                </a:solidFill>
              </a:rPr>
              <a:t>양끝에 정렬이 된다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.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8" name="오른쪽 화살표 7"/>
          <p:cNvSpPr/>
          <p:nvPr/>
        </p:nvSpPr>
        <p:spPr>
          <a:xfrm>
            <a:off x="3929058" y="3286124"/>
            <a:ext cx="285752" cy="2143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4286248" y="3214686"/>
            <a:ext cx="23487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</a:rPr>
              <a:t>페이지 비활성화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(disabled)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z="2400" dirty="0" smtClean="0"/>
              <a:t>9.</a:t>
            </a:r>
            <a:r>
              <a:rPr lang="ko-KR" altLang="en-US" sz="2400" dirty="0" smtClean="0"/>
              <a:t>라벨과 배지</a:t>
            </a:r>
            <a:r>
              <a:rPr lang="en-US" altLang="ko-KR" sz="2400" dirty="0" smtClean="0"/>
              <a:t>(labelnbadge.html) </a:t>
            </a:r>
            <a:r>
              <a:rPr lang="ko-KR" altLang="en-US" sz="2400" dirty="0" smtClean="0"/>
              <a:t>작성</a:t>
            </a:r>
            <a:r>
              <a:rPr lang="en-US" altLang="ko-KR" sz="2400" dirty="0" smtClean="0"/>
              <a:t>(1)</a:t>
            </a:r>
            <a:br>
              <a:rPr lang="en-US" altLang="ko-KR" sz="2400" dirty="0" smtClean="0"/>
            </a:br>
            <a:r>
              <a:rPr lang="en-US" altLang="ko-KR" sz="2400" dirty="0" smtClean="0"/>
              <a:t>&lt;span class=“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label </a:t>
            </a:r>
            <a:r>
              <a:rPr lang="en-US" altLang="ko-KR" sz="2400" b="1" dirty="0" err="1" smtClean="0">
                <a:solidFill>
                  <a:srgbClr val="FF0000"/>
                </a:solidFill>
              </a:rPr>
              <a:t>label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-</a:t>
            </a:r>
            <a:r>
              <a:rPr lang="en-US" altLang="ko-KR" sz="2400" b="1" dirty="0" err="1" smtClean="0">
                <a:solidFill>
                  <a:srgbClr val="FF0000"/>
                </a:solidFill>
              </a:rPr>
              <a:t>default,label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-</a:t>
            </a:r>
            <a:r>
              <a:rPr lang="en-US" altLang="ko-KR" sz="2400" b="1" dirty="0" err="1" smtClean="0">
                <a:solidFill>
                  <a:srgbClr val="FF0000"/>
                </a:solidFill>
              </a:rPr>
              <a:t>danger,label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-info</a:t>
            </a:r>
            <a:r>
              <a:rPr lang="en-US" altLang="ko-KR" sz="2400" dirty="0" smtClean="0"/>
              <a:t>”&gt;</a:t>
            </a:r>
            <a:endParaRPr lang="ko-KR" altLang="en-US" sz="2400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58" y="1571612"/>
            <a:ext cx="8377470" cy="46434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4643438" y="1285860"/>
            <a:ext cx="407196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solidFill>
                  <a:srgbClr val="002060"/>
                </a:solidFill>
              </a:rPr>
              <a:t>라벨</a:t>
            </a:r>
            <a:r>
              <a:rPr lang="en-US" altLang="ko-KR" sz="1400" b="1" dirty="0" smtClean="0">
                <a:solidFill>
                  <a:srgbClr val="002060"/>
                </a:solidFill>
              </a:rPr>
              <a:t>-&gt;</a:t>
            </a:r>
            <a:r>
              <a:rPr lang="ko-KR" altLang="en-US" sz="1400" b="1" dirty="0" smtClean="0">
                <a:solidFill>
                  <a:srgbClr val="002060"/>
                </a:solidFill>
              </a:rPr>
              <a:t>커뮤니티 게시판이나 </a:t>
            </a:r>
            <a:r>
              <a:rPr lang="ko-KR" altLang="en-US" sz="1400" b="1" dirty="0" err="1" smtClean="0">
                <a:solidFill>
                  <a:srgbClr val="002060"/>
                </a:solidFill>
              </a:rPr>
              <a:t>블로그에</a:t>
            </a:r>
            <a:r>
              <a:rPr lang="ko-KR" altLang="en-US" sz="1400" b="1" dirty="0" smtClean="0">
                <a:solidFill>
                  <a:srgbClr val="002060"/>
                </a:solidFill>
              </a:rPr>
              <a:t> 새로</a:t>
            </a:r>
            <a:endParaRPr lang="en-US" altLang="ko-KR" sz="1400" b="1" dirty="0" smtClean="0">
              <a:solidFill>
                <a:srgbClr val="002060"/>
              </a:solidFill>
            </a:endParaRPr>
          </a:p>
          <a:p>
            <a:r>
              <a:rPr lang="ko-KR" altLang="en-US" sz="1400" b="1" dirty="0" err="1" smtClean="0">
                <a:solidFill>
                  <a:srgbClr val="002060"/>
                </a:solidFill>
              </a:rPr>
              <a:t>운글이</a:t>
            </a:r>
            <a:r>
              <a:rPr lang="ko-KR" altLang="en-US" sz="1400" b="1" dirty="0" smtClean="0">
                <a:solidFill>
                  <a:srgbClr val="002060"/>
                </a:solidFill>
              </a:rPr>
              <a:t> 올라온 경우 새로운 글이 </a:t>
            </a:r>
            <a:r>
              <a:rPr lang="ko-KR" altLang="en-US" sz="1400" b="1" dirty="0" err="1" smtClean="0">
                <a:solidFill>
                  <a:srgbClr val="002060"/>
                </a:solidFill>
              </a:rPr>
              <a:t>있다는것</a:t>
            </a:r>
            <a:endParaRPr lang="en-US" altLang="ko-KR" sz="1400" b="1" dirty="0" smtClean="0">
              <a:solidFill>
                <a:srgbClr val="002060"/>
              </a:solidFill>
            </a:endParaRPr>
          </a:p>
          <a:p>
            <a:r>
              <a:rPr lang="ko-KR" altLang="en-US" sz="1400" b="1" dirty="0" smtClean="0">
                <a:solidFill>
                  <a:srgbClr val="002060"/>
                </a:solidFill>
              </a:rPr>
              <a:t>을 표시해주는 역할을 </a:t>
            </a:r>
            <a:r>
              <a:rPr lang="ko-KR" altLang="en-US" sz="1400" b="1" dirty="0" err="1" smtClean="0">
                <a:solidFill>
                  <a:srgbClr val="002060"/>
                </a:solidFill>
              </a:rPr>
              <a:t>하는것</a:t>
            </a:r>
            <a:r>
              <a:rPr lang="en-US" altLang="ko-KR" sz="1400" b="1" dirty="0" smtClean="0">
                <a:solidFill>
                  <a:srgbClr val="002060"/>
                </a:solidFill>
              </a:rPr>
              <a:t>,</a:t>
            </a:r>
          </a:p>
          <a:p>
            <a:r>
              <a:rPr lang="ko-KR" altLang="en-US" sz="1400" b="1" dirty="0" err="1" smtClean="0">
                <a:solidFill>
                  <a:srgbClr val="002060"/>
                </a:solidFill>
              </a:rPr>
              <a:t>글내용중에</a:t>
            </a:r>
            <a:r>
              <a:rPr lang="ko-KR" altLang="en-US" sz="1400" b="1" dirty="0" smtClean="0">
                <a:solidFill>
                  <a:srgbClr val="002060"/>
                </a:solidFill>
              </a:rPr>
              <a:t> 중요하거나 반드시 </a:t>
            </a:r>
            <a:r>
              <a:rPr lang="ko-KR" altLang="en-US" sz="1400" b="1" dirty="0" err="1" smtClean="0">
                <a:solidFill>
                  <a:srgbClr val="002060"/>
                </a:solidFill>
              </a:rPr>
              <a:t>알려야하는것</a:t>
            </a:r>
            <a:r>
              <a:rPr lang="en-US" altLang="ko-KR" sz="1400" b="1" dirty="0" smtClean="0">
                <a:solidFill>
                  <a:srgbClr val="002060"/>
                </a:solidFill>
              </a:rPr>
              <a:t> </a:t>
            </a:r>
            <a:r>
              <a:rPr lang="ko-KR" altLang="en-US" sz="1400" b="1" dirty="0" smtClean="0">
                <a:solidFill>
                  <a:srgbClr val="002060"/>
                </a:solidFill>
              </a:rPr>
              <a:t>에 부여</a:t>
            </a:r>
            <a:endParaRPr lang="ko-KR" altLang="en-US" sz="1400" b="1" dirty="0">
              <a:solidFill>
                <a:srgbClr val="002060"/>
              </a:solidFill>
            </a:endParaRPr>
          </a:p>
        </p:txBody>
      </p:sp>
      <p:sp>
        <p:nvSpPr>
          <p:cNvPr id="6" name="오른쪽 화살표 5"/>
          <p:cNvSpPr/>
          <p:nvPr/>
        </p:nvSpPr>
        <p:spPr>
          <a:xfrm>
            <a:off x="4643438" y="4143380"/>
            <a:ext cx="285752" cy="2143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5072066" y="4071942"/>
            <a:ext cx="42803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002060"/>
                </a:solidFill>
              </a:rPr>
              <a:t>기본은 회색이며 </a:t>
            </a:r>
            <a:r>
              <a:rPr lang="en-US" altLang="ko-KR" sz="1400" b="1" dirty="0" err="1" smtClean="0">
                <a:solidFill>
                  <a:srgbClr val="002060"/>
                </a:solidFill>
              </a:rPr>
              <a:t>css</a:t>
            </a:r>
            <a:r>
              <a:rPr lang="ko-KR" altLang="en-US" sz="1400" b="1" dirty="0" smtClean="0">
                <a:solidFill>
                  <a:srgbClr val="002060"/>
                </a:solidFill>
              </a:rPr>
              <a:t>에서 사용했던 버튼사용법과</a:t>
            </a:r>
            <a:endParaRPr lang="en-US" altLang="ko-KR" sz="1400" b="1" dirty="0" smtClean="0">
              <a:solidFill>
                <a:srgbClr val="002060"/>
              </a:solidFill>
            </a:endParaRPr>
          </a:p>
          <a:p>
            <a:r>
              <a:rPr lang="ko-KR" altLang="en-US" sz="1400" b="1" dirty="0" err="1" smtClean="0">
                <a:solidFill>
                  <a:srgbClr val="002060"/>
                </a:solidFill>
              </a:rPr>
              <a:t>비슷</a:t>
            </a:r>
            <a:r>
              <a:rPr lang="ko-KR" altLang="en-US" sz="1400" b="1" dirty="0" smtClean="0">
                <a:solidFill>
                  <a:srgbClr val="002060"/>
                </a:solidFill>
              </a:rPr>
              <a:t> </a:t>
            </a:r>
            <a:r>
              <a:rPr lang="en-US" altLang="ko-KR" sz="1400" b="1" dirty="0" smtClean="0">
                <a:solidFill>
                  <a:srgbClr val="002060"/>
                </a:solidFill>
              </a:rPr>
              <a:t>=&gt;</a:t>
            </a:r>
            <a:r>
              <a:rPr lang="ko-KR" altLang="en-US" sz="1400" b="1" dirty="0" smtClean="0">
                <a:solidFill>
                  <a:srgbClr val="002060"/>
                </a:solidFill>
              </a:rPr>
              <a:t>라벨도 </a:t>
            </a:r>
            <a:r>
              <a:rPr lang="en-US" altLang="ko-KR" sz="1400" b="1" dirty="0" err="1" smtClean="0">
                <a:solidFill>
                  <a:srgbClr val="002060"/>
                </a:solidFill>
              </a:rPr>
              <a:t>btn</a:t>
            </a:r>
            <a:r>
              <a:rPr lang="en-US" altLang="ko-KR" sz="1400" b="1" dirty="0" smtClean="0">
                <a:solidFill>
                  <a:srgbClr val="002060"/>
                </a:solidFill>
              </a:rPr>
              <a:t>-* </a:t>
            </a:r>
            <a:r>
              <a:rPr lang="ko-KR" altLang="en-US" sz="1400" b="1" dirty="0" smtClean="0">
                <a:solidFill>
                  <a:srgbClr val="002060"/>
                </a:solidFill>
              </a:rPr>
              <a:t>대신에 </a:t>
            </a:r>
            <a:r>
              <a:rPr lang="en-US" altLang="ko-KR" sz="1400" b="1" dirty="0" smtClean="0">
                <a:solidFill>
                  <a:srgbClr val="002060"/>
                </a:solidFill>
              </a:rPr>
              <a:t>label-*</a:t>
            </a:r>
            <a:r>
              <a:rPr lang="ko-KR" altLang="en-US" sz="1400" b="1" dirty="0" smtClean="0">
                <a:solidFill>
                  <a:srgbClr val="002060"/>
                </a:solidFill>
              </a:rPr>
              <a:t>로 처리해준다</a:t>
            </a:r>
            <a:endParaRPr lang="ko-KR" altLang="en-US" sz="1400" b="1" dirty="0">
              <a:solidFill>
                <a:srgbClr val="002060"/>
              </a:solidFill>
            </a:endParaRPr>
          </a:p>
        </p:txBody>
      </p:sp>
      <p:sp>
        <p:nvSpPr>
          <p:cNvPr id="8" name="오른쪽 화살표 7"/>
          <p:cNvSpPr/>
          <p:nvPr/>
        </p:nvSpPr>
        <p:spPr>
          <a:xfrm>
            <a:off x="5429256" y="4929198"/>
            <a:ext cx="285752" cy="2857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857884" y="4929198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002060"/>
                </a:solidFill>
              </a:rPr>
              <a:t>빨간색</a:t>
            </a:r>
            <a:endParaRPr lang="ko-KR" altLang="en-US" sz="1400" b="1" dirty="0">
              <a:solidFill>
                <a:srgbClr val="002060"/>
              </a:solidFill>
            </a:endParaRPr>
          </a:p>
        </p:txBody>
      </p:sp>
      <p:sp>
        <p:nvSpPr>
          <p:cNvPr id="10" name="오른쪽 화살표 9"/>
          <p:cNvSpPr/>
          <p:nvPr/>
        </p:nvSpPr>
        <p:spPr>
          <a:xfrm>
            <a:off x="5572132" y="5715016"/>
            <a:ext cx="285752" cy="2857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6000760" y="5715016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002060"/>
                </a:solidFill>
              </a:rPr>
              <a:t>하늘색</a:t>
            </a:r>
            <a:endParaRPr lang="ko-KR" altLang="en-US" sz="1400" b="1" dirty="0">
              <a:solidFill>
                <a:srgbClr val="002060"/>
              </a:solidFill>
            </a:endParaRPr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2400" dirty="0" smtClean="0"/>
              <a:t>9.</a:t>
            </a:r>
            <a:r>
              <a:rPr lang="ko-KR" altLang="en-US" sz="2400" dirty="0" smtClean="0"/>
              <a:t>라벨과 배지</a:t>
            </a:r>
            <a:r>
              <a:rPr lang="en-US" altLang="ko-KR" sz="2400" dirty="0" smtClean="0"/>
              <a:t>(labelnbadge.html) </a:t>
            </a:r>
            <a:r>
              <a:rPr lang="ko-KR" altLang="en-US" sz="2400" dirty="0" smtClean="0"/>
              <a:t>작성</a:t>
            </a:r>
            <a:r>
              <a:rPr lang="en-US" altLang="ko-KR" sz="2400" dirty="0" smtClean="0"/>
              <a:t>(2)</a:t>
            </a:r>
            <a:br>
              <a:rPr lang="en-US" altLang="ko-KR" sz="2400" dirty="0" smtClean="0"/>
            </a:br>
            <a:r>
              <a:rPr lang="en-US" altLang="ko-KR" sz="2400" dirty="0" smtClean="0"/>
              <a:t>&lt;span class=“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badge</a:t>
            </a:r>
            <a:r>
              <a:rPr lang="en-US" altLang="ko-KR" sz="2400" dirty="0" smtClean="0"/>
              <a:t>”&gt;, &lt;span class=“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badge pull-right</a:t>
            </a:r>
            <a:r>
              <a:rPr lang="en-US" altLang="ko-KR" sz="2400" dirty="0" smtClean="0"/>
              <a:t>”&gt;</a:t>
            </a:r>
            <a:endParaRPr lang="ko-KR" altLang="en-US" sz="2400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596" y="2214554"/>
            <a:ext cx="8084803" cy="41622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오른쪽 화살표 4"/>
          <p:cNvSpPr/>
          <p:nvPr/>
        </p:nvSpPr>
        <p:spPr>
          <a:xfrm rot="20206222">
            <a:off x="2330754" y="2187886"/>
            <a:ext cx="285752" cy="2857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2643174" y="1857364"/>
            <a:ext cx="32191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err="1" smtClean="0">
                <a:solidFill>
                  <a:srgbClr val="FF0000"/>
                </a:solidFill>
              </a:rPr>
              <a:t>Lable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은 버튼과 사용방법이 거의 비스</a:t>
            </a:r>
            <a:endParaRPr lang="en-US" altLang="ko-KR" sz="1400" b="1" dirty="0" smtClean="0">
              <a:solidFill>
                <a:srgbClr val="FF0000"/>
              </a:solidFill>
            </a:endParaRPr>
          </a:p>
          <a:p>
            <a:r>
              <a:rPr lang="en-US" altLang="ko-KR" sz="1400" b="1" dirty="0" err="1" smtClean="0">
                <a:solidFill>
                  <a:srgbClr val="FF0000"/>
                </a:solidFill>
              </a:rPr>
              <a:t>Btn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-*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대신에 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label-*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을 사용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7" name="아래쪽 화살표 6"/>
          <p:cNvSpPr/>
          <p:nvPr/>
        </p:nvSpPr>
        <p:spPr>
          <a:xfrm rot="19503504">
            <a:off x="4643438" y="5572140"/>
            <a:ext cx="285752" cy="28575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5072066" y="5643578"/>
            <a:ext cx="426751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002060"/>
                </a:solidFill>
              </a:rPr>
              <a:t>배지는</a:t>
            </a:r>
            <a:r>
              <a:rPr lang="en-US" altLang="ko-KR" sz="1400" b="1" dirty="0" smtClean="0">
                <a:solidFill>
                  <a:srgbClr val="002060"/>
                </a:solidFill>
              </a:rPr>
              <a:t> </a:t>
            </a:r>
            <a:r>
              <a:rPr lang="ko-KR" altLang="en-US" sz="1400" b="1" dirty="0" smtClean="0">
                <a:solidFill>
                  <a:srgbClr val="002060"/>
                </a:solidFill>
              </a:rPr>
              <a:t>주로 숫자로 구성되는데</a:t>
            </a:r>
            <a:r>
              <a:rPr lang="en-US" altLang="ko-KR" sz="1400" b="1" dirty="0" smtClean="0">
                <a:solidFill>
                  <a:srgbClr val="002060"/>
                </a:solidFill>
              </a:rPr>
              <a:t>,</a:t>
            </a:r>
            <a:r>
              <a:rPr lang="ko-KR" altLang="en-US" sz="1400" b="1" dirty="0" err="1" smtClean="0">
                <a:solidFill>
                  <a:srgbClr val="002060"/>
                </a:solidFill>
              </a:rPr>
              <a:t>읽지않은</a:t>
            </a:r>
            <a:endParaRPr lang="en-US" altLang="ko-KR" sz="1400" b="1" dirty="0" smtClean="0">
              <a:solidFill>
                <a:srgbClr val="002060"/>
              </a:solidFill>
            </a:endParaRPr>
          </a:p>
          <a:p>
            <a:r>
              <a:rPr lang="ko-KR" altLang="en-US" sz="1400" b="1" dirty="0" smtClean="0">
                <a:solidFill>
                  <a:srgbClr val="002060"/>
                </a:solidFill>
              </a:rPr>
              <a:t>메일이나 새로운 글이 </a:t>
            </a:r>
            <a:r>
              <a:rPr lang="ko-KR" altLang="en-US" sz="1400" b="1" dirty="0" err="1" smtClean="0">
                <a:solidFill>
                  <a:srgbClr val="002060"/>
                </a:solidFill>
              </a:rPr>
              <a:t>나타났을때</a:t>
            </a:r>
            <a:r>
              <a:rPr lang="ko-KR" altLang="en-US" sz="1400" b="1" dirty="0" smtClean="0">
                <a:solidFill>
                  <a:srgbClr val="002060"/>
                </a:solidFill>
              </a:rPr>
              <a:t> </a:t>
            </a:r>
            <a:r>
              <a:rPr lang="ko-KR" altLang="en-US" sz="1400" b="1" dirty="0" err="1" smtClean="0">
                <a:solidFill>
                  <a:srgbClr val="002060"/>
                </a:solidFill>
              </a:rPr>
              <a:t>표시해주는역할</a:t>
            </a:r>
            <a:endParaRPr lang="en-US" altLang="ko-KR" sz="1400" b="1" dirty="0" smtClean="0">
              <a:solidFill>
                <a:srgbClr val="002060"/>
              </a:solidFill>
            </a:endParaRPr>
          </a:p>
          <a:p>
            <a:r>
              <a:rPr lang="ko-KR" altLang="en-US" sz="1400" b="1" dirty="0" smtClean="0">
                <a:solidFill>
                  <a:srgbClr val="FF0000"/>
                </a:solidFill>
              </a:rPr>
              <a:t>배지는 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&lt;span class=“badge”&gt;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로 처리</a:t>
            </a:r>
            <a:endParaRPr lang="en-US" altLang="ko-KR" sz="1400" b="1" dirty="0" smtClean="0">
              <a:solidFill>
                <a:srgbClr val="FF0000"/>
              </a:solidFill>
            </a:endParaRPr>
          </a:p>
          <a:p>
            <a:r>
              <a:rPr lang="en-US" altLang="ko-KR" sz="1400" b="1" dirty="0" smtClean="0">
                <a:solidFill>
                  <a:srgbClr val="FF0000"/>
                </a:solidFill>
              </a:rPr>
              <a:t>badge pull-right-&gt;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오른쪽으로 배치정렬</a:t>
            </a:r>
            <a:endParaRPr lang="en-US" altLang="ko-KR" sz="1400" b="1" dirty="0" smtClean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 smtClean="0"/>
              <a:t>10.</a:t>
            </a:r>
            <a:r>
              <a:rPr lang="ko-KR" altLang="en-US" sz="2400" dirty="0" err="1" smtClean="0"/>
              <a:t>점보트론과</a:t>
            </a:r>
            <a:r>
              <a:rPr lang="ko-KR" altLang="en-US" sz="2400" dirty="0" smtClean="0"/>
              <a:t> 페이지 제목</a:t>
            </a:r>
            <a:r>
              <a:rPr lang="en-US" altLang="ko-KR" sz="2400" dirty="0" smtClean="0"/>
              <a:t>(jumbotron.html) </a:t>
            </a:r>
            <a:r>
              <a:rPr lang="ko-KR" altLang="en-US" sz="2400" dirty="0" smtClean="0"/>
              <a:t>작성</a:t>
            </a:r>
            <a:r>
              <a:rPr lang="en-US" altLang="ko-KR" sz="2400" dirty="0" smtClean="0"/>
              <a:t>(1)</a:t>
            </a:r>
            <a:endParaRPr lang="ko-KR" altLang="en-US" sz="2400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2071678"/>
            <a:ext cx="8572560" cy="44291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3286116" y="1643050"/>
            <a:ext cx="5513882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err="1" smtClean="0">
                <a:solidFill>
                  <a:srgbClr val="FF0000"/>
                </a:solidFill>
              </a:rPr>
              <a:t>점보트론은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 사이트에서 일반적으로 </a:t>
            </a:r>
            <a:r>
              <a:rPr lang="ko-KR" altLang="en-US" sz="1400" b="1" dirty="0" err="1" smtClean="0">
                <a:solidFill>
                  <a:srgbClr val="FF0000"/>
                </a:solidFill>
              </a:rPr>
              <a:t>프론트페이지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 또는 아주</a:t>
            </a:r>
            <a:endParaRPr lang="en-US" altLang="ko-KR" sz="1400" b="1" dirty="0" smtClean="0">
              <a:solidFill>
                <a:srgbClr val="FF0000"/>
              </a:solidFill>
            </a:endParaRPr>
          </a:p>
          <a:p>
            <a:r>
              <a:rPr lang="ko-KR" altLang="en-US" sz="1400" b="1" dirty="0" smtClean="0">
                <a:solidFill>
                  <a:srgbClr val="FF0000"/>
                </a:solidFill>
              </a:rPr>
              <a:t>중요한 페이지에서 해당 </a:t>
            </a:r>
            <a:r>
              <a:rPr lang="ko-KR" altLang="en-US" sz="1400" b="1" dirty="0" err="1" smtClean="0">
                <a:solidFill>
                  <a:srgbClr val="FF0000"/>
                </a:solidFill>
              </a:rPr>
              <a:t>콘텐츠를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 </a:t>
            </a:r>
            <a:r>
              <a:rPr lang="ko-KR" altLang="en-US" sz="1400" b="1" dirty="0" err="1" smtClean="0">
                <a:solidFill>
                  <a:srgbClr val="FF0000"/>
                </a:solidFill>
              </a:rPr>
              <a:t>강조할때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 사용한다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.</a:t>
            </a:r>
          </a:p>
          <a:p>
            <a:r>
              <a:rPr lang="ko-KR" altLang="en-US" sz="1400" b="1" dirty="0" err="1" smtClean="0">
                <a:solidFill>
                  <a:srgbClr val="FF0000"/>
                </a:solidFill>
              </a:rPr>
              <a:t>점보트론의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 내부 글꼴크기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(21px) ,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부트스트랩 기본글꼴크기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(14px)</a:t>
            </a:r>
          </a:p>
          <a:p>
            <a:r>
              <a:rPr lang="ko-KR" altLang="en-US" sz="1400" b="1" dirty="0" err="1" smtClean="0">
                <a:solidFill>
                  <a:srgbClr val="002060"/>
                </a:solidFill>
              </a:rPr>
              <a:t>점보트론의</a:t>
            </a:r>
            <a:r>
              <a:rPr lang="ko-KR" altLang="en-US" sz="1400" b="1" dirty="0" smtClean="0">
                <a:solidFill>
                  <a:srgbClr val="002060"/>
                </a:solidFill>
              </a:rPr>
              <a:t> 내부는 </a:t>
            </a:r>
            <a:r>
              <a:rPr lang="en-US" altLang="ko-KR" sz="1400" b="1" dirty="0" smtClean="0">
                <a:solidFill>
                  <a:srgbClr val="002060"/>
                </a:solidFill>
              </a:rPr>
              <a:t>30px</a:t>
            </a:r>
            <a:r>
              <a:rPr lang="ko-KR" altLang="en-US" sz="1400" b="1" dirty="0" smtClean="0">
                <a:solidFill>
                  <a:srgbClr val="002060"/>
                </a:solidFill>
              </a:rPr>
              <a:t>의 패딩값이 적용이 되고</a:t>
            </a:r>
            <a:r>
              <a:rPr lang="en-US" altLang="ko-KR" sz="1400" b="1" dirty="0" smtClean="0">
                <a:solidFill>
                  <a:srgbClr val="002060"/>
                </a:solidFill>
              </a:rPr>
              <a:t>,</a:t>
            </a:r>
            <a:r>
              <a:rPr lang="ko-KR" altLang="en-US" sz="1400" b="1" dirty="0" smtClean="0">
                <a:solidFill>
                  <a:srgbClr val="002060"/>
                </a:solidFill>
              </a:rPr>
              <a:t>배경색상이 희색</a:t>
            </a:r>
            <a:endParaRPr lang="en-US" altLang="ko-KR" sz="1400" b="1" dirty="0" smtClean="0">
              <a:solidFill>
                <a:srgbClr val="002060"/>
              </a:solidFill>
            </a:endParaRPr>
          </a:p>
          <a:p>
            <a:r>
              <a:rPr lang="ko-KR" altLang="en-US" sz="1400" b="1" dirty="0" err="1" smtClean="0">
                <a:solidFill>
                  <a:srgbClr val="002060"/>
                </a:solidFill>
              </a:rPr>
              <a:t>점보트론을</a:t>
            </a:r>
            <a:r>
              <a:rPr lang="ko-KR" altLang="en-US" sz="1400" b="1" dirty="0" smtClean="0">
                <a:solidFill>
                  <a:srgbClr val="002060"/>
                </a:solidFill>
              </a:rPr>
              <a:t> </a:t>
            </a:r>
            <a:r>
              <a:rPr lang="en-US" altLang="ko-KR" sz="1400" b="1" dirty="0" smtClean="0">
                <a:solidFill>
                  <a:srgbClr val="002060"/>
                </a:solidFill>
              </a:rPr>
              <a:t>.container</a:t>
            </a:r>
            <a:r>
              <a:rPr lang="ko-KR" altLang="en-US" sz="1400" b="1" dirty="0" smtClean="0">
                <a:solidFill>
                  <a:srgbClr val="002060"/>
                </a:solidFill>
              </a:rPr>
              <a:t>내부에 두지 않고 외부에 두면 넓이가</a:t>
            </a:r>
            <a:endParaRPr lang="en-US" altLang="ko-KR" sz="1400" b="1" dirty="0" smtClean="0">
              <a:solidFill>
                <a:srgbClr val="002060"/>
              </a:solidFill>
            </a:endParaRPr>
          </a:p>
          <a:p>
            <a:r>
              <a:rPr lang="en-US" altLang="ko-KR" sz="1400" b="1" dirty="0" smtClean="0">
                <a:solidFill>
                  <a:srgbClr val="002060"/>
                </a:solidFill>
              </a:rPr>
              <a:t>100%</a:t>
            </a:r>
            <a:r>
              <a:rPr lang="ko-KR" altLang="en-US" sz="1400" b="1" dirty="0" smtClean="0">
                <a:solidFill>
                  <a:srgbClr val="002060"/>
                </a:solidFill>
              </a:rPr>
              <a:t>로 설정이 된다</a:t>
            </a:r>
            <a:r>
              <a:rPr lang="en-US" altLang="ko-KR" sz="1400" b="1" dirty="0" smtClean="0">
                <a:solidFill>
                  <a:srgbClr val="002060"/>
                </a:solidFill>
              </a:rPr>
              <a:t>.</a:t>
            </a:r>
            <a:endParaRPr lang="ko-KR" altLang="en-US" sz="1400" b="1" dirty="0">
              <a:solidFill>
                <a:srgbClr val="002060"/>
              </a:solidFill>
            </a:endParaRPr>
          </a:p>
        </p:txBody>
      </p:sp>
      <p:sp>
        <p:nvSpPr>
          <p:cNvPr id="6" name="오른쪽 화살표 5"/>
          <p:cNvSpPr/>
          <p:nvPr/>
        </p:nvSpPr>
        <p:spPr>
          <a:xfrm>
            <a:off x="2786050" y="2357430"/>
            <a:ext cx="428628" cy="3571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 err="1" smtClean="0"/>
              <a:t>점보트론과</a:t>
            </a:r>
            <a:r>
              <a:rPr lang="ko-KR" altLang="en-US" sz="2400" dirty="0" smtClean="0"/>
              <a:t> 페이지 제목</a:t>
            </a:r>
            <a:r>
              <a:rPr lang="en-US" altLang="ko-KR" sz="2400" dirty="0" smtClean="0"/>
              <a:t> </a:t>
            </a:r>
            <a:r>
              <a:rPr lang="ko-KR" altLang="en-US" sz="2400" dirty="0" smtClean="0"/>
              <a:t>작성</a:t>
            </a:r>
            <a:r>
              <a:rPr lang="en-US" altLang="ko-KR" sz="2400" dirty="0" smtClean="0"/>
              <a:t>(2)</a:t>
            </a:r>
            <a:endParaRPr lang="ko-KR" altLang="en-US" sz="2400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85786" y="1571612"/>
            <a:ext cx="6929486" cy="23290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85786" y="3857628"/>
            <a:ext cx="6929486" cy="27860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3714744" y="2214554"/>
            <a:ext cx="33762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solidFill>
                  <a:srgbClr val="FF0000"/>
                </a:solidFill>
              </a:rPr>
              <a:t>.container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외부에 있는 </a:t>
            </a:r>
            <a:r>
              <a:rPr lang="ko-KR" altLang="en-US" sz="1400" b="1" dirty="0" err="1" smtClean="0">
                <a:solidFill>
                  <a:srgbClr val="FF0000"/>
                </a:solidFill>
              </a:rPr>
              <a:t>점보트론의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 경우</a:t>
            </a:r>
            <a:endParaRPr lang="en-US" altLang="ko-KR" sz="1400" b="1" dirty="0" smtClean="0">
              <a:solidFill>
                <a:srgbClr val="FF0000"/>
              </a:solidFill>
            </a:endParaRPr>
          </a:p>
          <a:p>
            <a:r>
              <a:rPr lang="ko-KR" altLang="en-US" sz="1400" b="1" dirty="0" smtClean="0">
                <a:solidFill>
                  <a:srgbClr val="FF0000"/>
                </a:solidFill>
              </a:rPr>
              <a:t>이와 같이 넓이가 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100%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로 설정이 된다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.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000628" y="4643446"/>
            <a:ext cx="381386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</a:rPr>
              <a:t>하단의 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.container 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내부에 있는 </a:t>
            </a:r>
            <a:r>
              <a:rPr lang="ko-KR" altLang="en-US" sz="1400" b="1" dirty="0" err="1" smtClean="0">
                <a:solidFill>
                  <a:srgbClr val="FF0000"/>
                </a:solidFill>
              </a:rPr>
              <a:t>점보트론의</a:t>
            </a:r>
            <a:endParaRPr lang="en-US" altLang="ko-KR" sz="1400" b="1" dirty="0" smtClean="0">
              <a:solidFill>
                <a:srgbClr val="FF0000"/>
              </a:solidFill>
            </a:endParaRPr>
          </a:p>
          <a:p>
            <a:r>
              <a:rPr lang="ko-KR" altLang="en-US" sz="1400" b="1" dirty="0" smtClean="0">
                <a:solidFill>
                  <a:srgbClr val="FF0000"/>
                </a:solidFill>
              </a:rPr>
              <a:t>경우 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container 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값의 변화에 따라 </a:t>
            </a:r>
            <a:r>
              <a:rPr lang="ko-KR" altLang="en-US" sz="1400" b="1" dirty="0" err="1" smtClean="0">
                <a:solidFill>
                  <a:srgbClr val="FF0000"/>
                </a:solidFill>
              </a:rPr>
              <a:t>점보트론의</a:t>
            </a:r>
            <a:endParaRPr lang="en-US" altLang="ko-KR" sz="1400" b="1" dirty="0" smtClean="0">
              <a:solidFill>
                <a:srgbClr val="FF0000"/>
              </a:solidFill>
            </a:endParaRPr>
          </a:p>
          <a:p>
            <a:r>
              <a:rPr lang="ko-KR" altLang="en-US" sz="1400" b="1" dirty="0" smtClean="0">
                <a:solidFill>
                  <a:srgbClr val="FF0000"/>
                </a:solidFill>
              </a:rPr>
              <a:t>크기도 변하게 된다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.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000232" y="1357298"/>
            <a:ext cx="558678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002060"/>
                </a:solidFill>
              </a:rPr>
              <a:t>페이지 제목은 페이지의 시작 부분에 설정을 해주면 페이지와</a:t>
            </a:r>
            <a:endParaRPr lang="en-US" altLang="ko-KR" sz="1400" b="1" dirty="0" smtClean="0">
              <a:solidFill>
                <a:srgbClr val="002060"/>
              </a:solidFill>
            </a:endParaRPr>
          </a:p>
          <a:p>
            <a:r>
              <a:rPr lang="ko-KR" altLang="en-US" sz="1400" b="1" dirty="0" err="1" smtClean="0">
                <a:solidFill>
                  <a:srgbClr val="002060"/>
                </a:solidFill>
              </a:rPr>
              <a:t>웹페이지의</a:t>
            </a:r>
            <a:r>
              <a:rPr lang="ko-KR" altLang="en-US" sz="1400" b="1" dirty="0" smtClean="0">
                <a:solidFill>
                  <a:srgbClr val="002060"/>
                </a:solidFill>
              </a:rPr>
              <a:t> 다른 요소들을 분리시켜주는 역할을 </a:t>
            </a:r>
            <a:r>
              <a:rPr lang="ko-KR" altLang="en-US" sz="1400" b="1" dirty="0" err="1" smtClean="0">
                <a:solidFill>
                  <a:srgbClr val="002060"/>
                </a:solidFill>
              </a:rPr>
              <a:t>하게되어</a:t>
            </a:r>
            <a:r>
              <a:rPr lang="ko-KR" altLang="en-US" sz="1400" b="1" dirty="0" smtClean="0">
                <a:solidFill>
                  <a:srgbClr val="002060"/>
                </a:solidFill>
              </a:rPr>
              <a:t> 페이지의</a:t>
            </a:r>
            <a:endParaRPr lang="en-US" altLang="ko-KR" sz="1400" b="1" dirty="0" smtClean="0">
              <a:solidFill>
                <a:srgbClr val="002060"/>
              </a:solidFill>
            </a:endParaRPr>
          </a:p>
          <a:p>
            <a:r>
              <a:rPr lang="ko-KR" altLang="en-US" sz="1400" b="1" dirty="0" err="1" smtClean="0">
                <a:solidFill>
                  <a:srgbClr val="002060"/>
                </a:solidFill>
              </a:rPr>
              <a:t>가독성을</a:t>
            </a:r>
            <a:r>
              <a:rPr lang="ko-KR" altLang="en-US" sz="1400" b="1" dirty="0" smtClean="0">
                <a:solidFill>
                  <a:srgbClr val="002060"/>
                </a:solidFill>
              </a:rPr>
              <a:t> 높여주는 역할을 한다</a:t>
            </a:r>
            <a:r>
              <a:rPr lang="en-US" altLang="ko-KR" sz="1400" b="1" dirty="0" smtClean="0">
                <a:solidFill>
                  <a:srgbClr val="002060"/>
                </a:solidFill>
              </a:rPr>
              <a:t>.</a:t>
            </a:r>
            <a:endParaRPr lang="ko-KR" altLang="en-US" sz="1400" b="1" dirty="0">
              <a:solidFill>
                <a:srgbClr val="002060"/>
              </a:solidFill>
            </a:endParaRPr>
          </a:p>
        </p:txBody>
      </p:sp>
      <p:sp>
        <p:nvSpPr>
          <p:cNvPr id="10" name="오른쪽 화살표 9"/>
          <p:cNvSpPr/>
          <p:nvPr/>
        </p:nvSpPr>
        <p:spPr>
          <a:xfrm rot="18893118">
            <a:off x="2428860" y="2143116"/>
            <a:ext cx="357190" cy="2857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 err="1" smtClean="0"/>
              <a:t>그리드</a:t>
            </a:r>
            <a:r>
              <a:rPr lang="ko-KR" altLang="en-US" sz="2400" dirty="0" smtClean="0"/>
              <a:t> 시스템 </a:t>
            </a:r>
            <a:r>
              <a:rPr lang="en-US" altLang="ko-KR" sz="2400" dirty="0" smtClean="0"/>
              <a:t>(3)-</a:t>
            </a:r>
            <a:r>
              <a:rPr lang="ko-KR" altLang="en-US" sz="2400" b="1" dirty="0" err="1" smtClean="0">
                <a:solidFill>
                  <a:srgbClr val="FF0000"/>
                </a:solidFill>
              </a:rPr>
              <a:t>그리드는</a:t>
            </a:r>
            <a:r>
              <a:rPr lang="ko-KR" altLang="en-US" sz="2400" b="1" dirty="0" smtClean="0">
                <a:solidFill>
                  <a:srgbClr val="FF0000"/>
                </a:solidFill>
              </a:rPr>
              <a:t> 중첩이 가능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(</a:t>
            </a:r>
            <a:r>
              <a:rPr lang="ko-KR" altLang="en-US" sz="2400" b="1" dirty="0" smtClean="0">
                <a:solidFill>
                  <a:srgbClr val="FF0000"/>
                </a:solidFill>
              </a:rPr>
              <a:t>내부 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12</a:t>
            </a:r>
            <a:r>
              <a:rPr lang="ko-KR" altLang="en-US" sz="2400" b="1" dirty="0" smtClean="0">
                <a:solidFill>
                  <a:srgbClr val="FF0000"/>
                </a:solidFill>
              </a:rPr>
              <a:t>개 가능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)</a:t>
            </a:r>
            <a:endParaRPr lang="ko-KR" altLang="en-US" sz="2400" b="1" dirty="0">
              <a:solidFill>
                <a:srgbClr val="FF0000"/>
              </a:solidFill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2" y="1714488"/>
            <a:ext cx="3714776" cy="4572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143372" y="3357562"/>
            <a:ext cx="4857784" cy="11893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 smtClean="0"/>
              <a:t>11.</a:t>
            </a:r>
            <a:r>
              <a:rPr lang="ko-KR" altLang="en-US" sz="2400" dirty="0" err="1" smtClean="0"/>
              <a:t>썸네일</a:t>
            </a:r>
            <a:r>
              <a:rPr lang="en-US" altLang="ko-KR" sz="2400" dirty="0" smtClean="0"/>
              <a:t>(</a:t>
            </a:r>
            <a:r>
              <a:rPr lang="ko-KR" altLang="en-US" sz="2400" dirty="0" smtClean="0"/>
              <a:t>사진갤러리 용도</a:t>
            </a:r>
            <a:r>
              <a:rPr lang="en-US" altLang="ko-KR" sz="2400" dirty="0" smtClean="0"/>
              <a:t>) (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thumbnail.html) </a:t>
            </a:r>
            <a:r>
              <a:rPr lang="ko-KR" altLang="en-US" sz="2400" dirty="0" smtClean="0"/>
              <a:t>작성</a:t>
            </a:r>
            <a:endParaRPr lang="ko-KR" altLang="en-US" sz="2400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844" y="2285968"/>
            <a:ext cx="8501090" cy="4572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4674507" y="1285860"/>
            <a:ext cx="4469493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err="1" smtClean="0">
                <a:solidFill>
                  <a:srgbClr val="002060"/>
                </a:solidFill>
              </a:rPr>
              <a:t>썸네일은</a:t>
            </a:r>
            <a:r>
              <a:rPr lang="ko-KR" altLang="en-US" sz="1400" b="1" dirty="0" smtClean="0">
                <a:solidFill>
                  <a:srgbClr val="002060"/>
                </a:solidFill>
              </a:rPr>
              <a:t> </a:t>
            </a:r>
            <a:r>
              <a:rPr lang="en-US" altLang="ko-KR" sz="1400" b="1" dirty="0" err="1" smtClean="0">
                <a:solidFill>
                  <a:srgbClr val="002060"/>
                </a:solidFill>
              </a:rPr>
              <a:t>thumnail</a:t>
            </a:r>
            <a:r>
              <a:rPr lang="ko-KR" altLang="en-US" sz="1400" b="1" dirty="0" smtClean="0">
                <a:solidFill>
                  <a:srgbClr val="002060"/>
                </a:solidFill>
              </a:rPr>
              <a:t>이라는 클래스선택자를 사용</a:t>
            </a:r>
            <a:endParaRPr lang="en-US" altLang="ko-KR" sz="1400" b="1" dirty="0" smtClean="0">
              <a:solidFill>
                <a:srgbClr val="002060"/>
              </a:solidFill>
            </a:endParaRPr>
          </a:p>
          <a:p>
            <a:r>
              <a:rPr lang="ko-KR" altLang="en-US" sz="1400" b="1" dirty="0" err="1" smtClean="0">
                <a:solidFill>
                  <a:srgbClr val="002060"/>
                </a:solidFill>
              </a:rPr>
              <a:t>그리드</a:t>
            </a:r>
            <a:r>
              <a:rPr lang="ko-KR" altLang="en-US" sz="1400" b="1" dirty="0" smtClean="0">
                <a:solidFill>
                  <a:srgbClr val="002060"/>
                </a:solidFill>
              </a:rPr>
              <a:t> 시스템과 병행해서 사용</a:t>
            </a:r>
            <a:endParaRPr lang="en-US" altLang="ko-KR" sz="1400" b="1" dirty="0" smtClean="0">
              <a:solidFill>
                <a:srgbClr val="002060"/>
              </a:solidFill>
            </a:endParaRPr>
          </a:p>
          <a:p>
            <a:r>
              <a:rPr lang="ko-KR" altLang="en-US" sz="1400" b="1" dirty="0" smtClean="0">
                <a:solidFill>
                  <a:srgbClr val="FF0000"/>
                </a:solidFill>
              </a:rPr>
              <a:t>컴포넌트에서의 </a:t>
            </a:r>
            <a:r>
              <a:rPr lang="ko-KR" altLang="en-US" sz="1400" b="1" dirty="0" err="1" smtClean="0">
                <a:solidFill>
                  <a:srgbClr val="FF0000"/>
                </a:solidFill>
              </a:rPr>
              <a:t>썸네일은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 </a:t>
            </a:r>
            <a:r>
              <a:rPr lang="en-US" altLang="ko-KR" sz="1400" b="1" dirty="0" err="1" smtClean="0">
                <a:solidFill>
                  <a:srgbClr val="FF0000"/>
                </a:solidFill>
              </a:rPr>
              <a:t>img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태그에 </a:t>
            </a:r>
            <a:r>
              <a:rPr lang="ko-KR" altLang="en-US" sz="1400" b="1" dirty="0" err="1" smtClean="0">
                <a:solidFill>
                  <a:srgbClr val="FF0000"/>
                </a:solidFill>
              </a:rPr>
              <a:t>클래스선택자를</a:t>
            </a:r>
            <a:endParaRPr lang="en-US" altLang="ko-KR" sz="1400" b="1" dirty="0" smtClean="0">
              <a:solidFill>
                <a:srgbClr val="FF0000"/>
              </a:solidFill>
            </a:endParaRPr>
          </a:p>
          <a:p>
            <a:r>
              <a:rPr lang="ko-KR" altLang="en-US" sz="1400" b="1" dirty="0" smtClean="0">
                <a:solidFill>
                  <a:srgbClr val="FF0000"/>
                </a:solidFill>
              </a:rPr>
              <a:t>적용하는 것이 아니라 </a:t>
            </a:r>
            <a:r>
              <a:rPr lang="en-US" altLang="ko-KR" sz="1400" b="1" dirty="0" smtClean="0">
                <a:solidFill>
                  <a:srgbClr val="002060"/>
                </a:solidFill>
              </a:rPr>
              <a:t>div</a:t>
            </a:r>
            <a:r>
              <a:rPr lang="ko-KR" altLang="en-US" sz="1400" b="1" dirty="0" smtClean="0">
                <a:solidFill>
                  <a:srgbClr val="002060"/>
                </a:solidFill>
              </a:rPr>
              <a:t>태그 </a:t>
            </a:r>
            <a:r>
              <a:rPr lang="en-US" altLang="ko-KR" sz="1400" b="1" dirty="0" smtClean="0">
                <a:solidFill>
                  <a:srgbClr val="002060"/>
                </a:solidFill>
              </a:rPr>
              <a:t>a </a:t>
            </a:r>
            <a:r>
              <a:rPr lang="ko-KR" altLang="en-US" sz="1400" b="1" dirty="0" smtClean="0">
                <a:solidFill>
                  <a:srgbClr val="002060"/>
                </a:solidFill>
              </a:rPr>
              <a:t>태그에 적용하고</a:t>
            </a:r>
            <a:endParaRPr lang="en-US" altLang="ko-KR" sz="1400" b="1" dirty="0" smtClean="0">
              <a:solidFill>
                <a:srgbClr val="002060"/>
              </a:solidFill>
            </a:endParaRPr>
          </a:p>
          <a:p>
            <a:r>
              <a:rPr lang="ko-KR" altLang="en-US" sz="1400" b="1" dirty="0" smtClean="0">
                <a:solidFill>
                  <a:srgbClr val="002060"/>
                </a:solidFill>
              </a:rPr>
              <a:t>각각의 </a:t>
            </a:r>
            <a:r>
              <a:rPr lang="ko-KR" altLang="en-US" sz="1400" b="1" dirty="0" err="1" smtClean="0">
                <a:solidFill>
                  <a:srgbClr val="002060"/>
                </a:solidFill>
              </a:rPr>
              <a:t>썸네일을</a:t>
            </a:r>
            <a:r>
              <a:rPr lang="ko-KR" altLang="en-US" sz="1400" b="1" dirty="0" smtClean="0">
                <a:solidFill>
                  <a:srgbClr val="002060"/>
                </a:solidFill>
              </a:rPr>
              <a:t> </a:t>
            </a:r>
            <a:r>
              <a:rPr lang="ko-KR" altLang="en-US" sz="1400" b="1" dirty="0" err="1" smtClean="0">
                <a:solidFill>
                  <a:srgbClr val="002060"/>
                </a:solidFill>
              </a:rPr>
              <a:t>그리드</a:t>
            </a:r>
            <a:r>
              <a:rPr lang="ko-KR" altLang="en-US" sz="1400" b="1" dirty="0" smtClean="0">
                <a:solidFill>
                  <a:srgbClr val="002060"/>
                </a:solidFill>
              </a:rPr>
              <a:t> </a:t>
            </a:r>
            <a:r>
              <a:rPr lang="ko-KR" altLang="en-US" sz="1400" b="1" dirty="0" err="1" smtClean="0">
                <a:solidFill>
                  <a:srgbClr val="002060"/>
                </a:solidFill>
              </a:rPr>
              <a:t>시스템과결합하여</a:t>
            </a:r>
            <a:endParaRPr lang="en-US" altLang="ko-KR" sz="1400" b="1" dirty="0" smtClean="0">
              <a:solidFill>
                <a:srgbClr val="002060"/>
              </a:solidFill>
            </a:endParaRPr>
          </a:p>
          <a:p>
            <a:r>
              <a:rPr lang="ko-KR" altLang="en-US" sz="1400" b="1" dirty="0" smtClean="0">
                <a:solidFill>
                  <a:srgbClr val="002060"/>
                </a:solidFill>
              </a:rPr>
              <a:t>사진 갤러리로 만드는 것을 의미한다</a:t>
            </a:r>
            <a:r>
              <a:rPr lang="en-US" altLang="ko-KR" sz="1400" b="1" dirty="0" smtClean="0">
                <a:solidFill>
                  <a:srgbClr val="002060"/>
                </a:solidFill>
              </a:rPr>
              <a:t>.</a:t>
            </a:r>
            <a:endParaRPr lang="ko-KR" altLang="en-US" sz="1400" b="1" dirty="0">
              <a:solidFill>
                <a:srgbClr val="002060"/>
              </a:solidFill>
            </a:endParaRPr>
          </a:p>
        </p:txBody>
      </p:sp>
      <p:sp>
        <p:nvSpPr>
          <p:cNvPr id="6" name="오른쪽 화살표 5"/>
          <p:cNvSpPr/>
          <p:nvPr/>
        </p:nvSpPr>
        <p:spPr>
          <a:xfrm rot="16482162">
            <a:off x="2128486" y="2450462"/>
            <a:ext cx="527951" cy="3136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071538" y="1500174"/>
            <a:ext cx="279435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err="1" smtClean="0">
                <a:solidFill>
                  <a:srgbClr val="FF0000"/>
                </a:solidFill>
              </a:rPr>
              <a:t>태블릿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 및 스마트 </a:t>
            </a:r>
            <a:r>
              <a:rPr lang="ko-KR" altLang="en-US" sz="1400" b="1" dirty="0" err="1" smtClean="0">
                <a:solidFill>
                  <a:srgbClr val="FF0000"/>
                </a:solidFill>
              </a:rPr>
              <a:t>폰에서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 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2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개의</a:t>
            </a:r>
            <a:endParaRPr lang="en-US" altLang="ko-KR" sz="1400" b="1" dirty="0" smtClean="0">
              <a:solidFill>
                <a:srgbClr val="FF0000"/>
              </a:solidFill>
            </a:endParaRPr>
          </a:p>
          <a:p>
            <a:r>
              <a:rPr lang="ko-KR" altLang="en-US" sz="1400" b="1" dirty="0" err="1" smtClean="0">
                <a:solidFill>
                  <a:srgbClr val="FF0000"/>
                </a:solidFill>
              </a:rPr>
              <a:t>그리드를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 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,</a:t>
            </a:r>
            <a:r>
              <a:rPr lang="ko-KR" altLang="en-US" sz="1400" b="1" dirty="0" err="1" smtClean="0">
                <a:solidFill>
                  <a:srgbClr val="FF0000"/>
                </a:solidFill>
              </a:rPr>
              <a:t>데스크탑에서는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 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4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개의</a:t>
            </a:r>
            <a:endParaRPr lang="en-US" altLang="ko-KR" sz="1400" b="1" dirty="0" smtClean="0">
              <a:solidFill>
                <a:srgbClr val="FF0000"/>
              </a:solidFill>
            </a:endParaRPr>
          </a:p>
          <a:p>
            <a:r>
              <a:rPr lang="ko-KR" altLang="en-US" sz="1400" b="1" dirty="0" err="1" smtClean="0">
                <a:solidFill>
                  <a:srgbClr val="FF0000"/>
                </a:solidFill>
              </a:rPr>
              <a:t>그리드를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 </a:t>
            </a:r>
            <a:r>
              <a:rPr lang="ko-KR" altLang="en-US" sz="1400" b="1" dirty="0" err="1" smtClean="0">
                <a:solidFill>
                  <a:srgbClr val="FF0000"/>
                </a:solidFill>
              </a:rPr>
              <a:t>보여주게된다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.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 err="1" smtClean="0"/>
              <a:t>썸네일</a:t>
            </a:r>
            <a:r>
              <a:rPr lang="en-US" altLang="ko-KR" sz="2400" dirty="0" smtClean="0"/>
              <a:t>(</a:t>
            </a:r>
            <a:r>
              <a:rPr lang="ko-KR" altLang="en-US" sz="2400" dirty="0" smtClean="0"/>
              <a:t>제목</a:t>
            </a:r>
            <a:r>
              <a:rPr lang="en-US" altLang="ko-KR" sz="2400" dirty="0" smtClean="0"/>
              <a:t>,</a:t>
            </a:r>
            <a:r>
              <a:rPr lang="ko-KR" altLang="en-US" sz="2400" dirty="0" smtClean="0"/>
              <a:t>내용</a:t>
            </a:r>
            <a:r>
              <a:rPr lang="en-US" altLang="ko-KR" sz="2400" dirty="0" smtClean="0"/>
              <a:t>,</a:t>
            </a:r>
            <a:r>
              <a:rPr lang="ko-KR" altLang="en-US" sz="2400" dirty="0" err="1" smtClean="0"/>
              <a:t>다른요소</a:t>
            </a:r>
            <a:r>
              <a:rPr lang="ko-KR" altLang="en-US" sz="2400" dirty="0" smtClean="0"/>
              <a:t> 추가</a:t>
            </a:r>
            <a:r>
              <a:rPr lang="en-US" altLang="ko-KR" sz="2400" dirty="0" smtClean="0"/>
              <a:t>)</a:t>
            </a:r>
            <a:r>
              <a:rPr lang="ko-KR" altLang="en-US" sz="2400" dirty="0" smtClean="0"/>
              <a:t>작성</a:t>
            </a:r>
            <a:r>
              <a:rPr lang="en-US" altLang="ko-KR" sz="2400" dirty="0" smtClean="0"/>
              <a:t>(2)</a:t>
            </a:r>
            <a:br>
              <a:rPr lang="en-US" altLang="ko-KR" sz="2400" dirty="0" smtClean="0"/>
            </a:br>
            <a:r>
              <a:rPr lang="en-US" altLang="ko-KR" sz="2400" dirty="0" smtClean="0"/>
              <a:t>&lt;div class=“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caption</a:t>
            </a:r>
            <a:r>
              <a:rPr lang="en-US" altLang="ko-KR" sz="2400" dirty="0" smtClean="0"/>
              <a:t>”&gt;&lt;/div&gt;</a:t>
            </a:r>
            <a:endParaRPr lang="ko-KR" altLang="en-US" sz="2400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58" y="1785926"/>
            <a:ext cx="8477251" cy="47149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929190" y="3643314"/>
            <a:ext cx="3823653" cy="1357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5214942" y="1428736"/>
            <a:ext cx="3299301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err="1" smtClean="0">
                <a:solidFill>
                  <a:srgbClr val="7030A0"/>
                </a:solidFill>
              </a:rPr>
              <a:t>썸네일</a:t>
            </a:r>
            <a:r>
              <a:rPr lang="ko-KR" altLang="en-US" sz="1400" b="1" dirty="0" smtClean="0">
                <a:solidFill>
                  <a:srgbClr val="7030A0"/>
                </a:solidFill>
              </a:rPr>
              <a:t> </a:t>
            </a:r>
            <a:r>
              <a:rPr lang="ko-KR" altLang="en-US" sz="1400" b="1" dirty="0" err="1" smtClean="0">
                <a:solidFill>
                  <a:srgbClr val="7030A0"/>
                </a:solidFill>
              </a:rPr>
              <a:t>그리드</a:t>
            </a:r>
            <a:r>
              <a:rPr lang="ko-KR" altLang="en-US" sz="1400" b="1" dirty="0" smtClean="0">
                <a:solidFill>
                  <a:srgbClr val="7030A0"/>
                </a:solidFill>
              </a:rPr>
              <a:t> 시스템 내부에서는</a:t>
            </a:r>
            <a:endParaRPr lang="en-US" altLang="ko-KR" sz="1400" b="1" dirty="0" smtClean="0">
              <a:solidFill>
                <a:srgbClr val="7030A0"/>
              </a:solidFill>
            </a:endParaRPr>
          </a:p>
          <a:p>
            <a:r>
              <a:rPr lang="en-US" altLang="ko-KR" sz="1400" b="1" dirty="0" smtClean="0">
                <a:solidFill>
                  <a:srgbClr val="7030A0"/>
                </a:solidFill>
              </a:rPr>
              <a:t>.caption</a:t>
            </a:r>
            <a:r>
              <a:rPr lang="ko-KR" altLang="en-US" sz="1400" b="1" dirty="0" smtClean="0">
                <a:solidFill>
                  <a:srgbClr val="7030A0"/>
                </a:solidFill>
              </a:rPr>
              <a:t>이라는 클래스 선택자를 이용</a:t>
            </a:r>
            <a:endParaRPr lang="en-US" altLang="ko-KR" sz="1400" b="1" dirty="0" smtClean="0">
              <a:solidFill>
                <a:srgbClr val="7030A0"/>
              </a:solidFill>
            </a:endParaRPr>
          </a:p>
          <a:p>
            <a:r>
              <a:rPr lang="ko-KR" altLang="en-US" sz="1400" b="1" dirty="0" smtClean="0">
                <a:solidFill>
                  <a:srgbClr val="7030A0"/>
                </a:solidFill>
              </a:rPr>
              <a:t>해서 제목과 내용</a:t>
            </a:r>
            <a:r>
              <a:rPr lang="en-US" altLang="ko-KR" sz="1400" b="1" dirty="0" smtClean="0">
                <a:solidFill>
                  <a:srgbClr val="7030A0"/>
                </a:solidFill>
              </a:rPr>
              <a:t>,</a:t>
            </a:r>
            <a:r>
              <a:rPr lang="ko-KR" altLang="en-US" sz="1400" b="1" dirty="0" smtClean="0">
                <a:solidFill>
                  <a:srgbClr val="7030A0"/>
                </a:solidFill>
              </a:rPr>
              <a:t>그리고 다른 요소들</a:t>
            </a:r>
            <a:endParaRPr lang="en-US" altLang="ko-KR" sz="1400" b="1" dirty="0" smtClean="0">
              <a:solidFill>
                <a:srgbClr val="7030A0"/>
              </a:solidFill>
            </a:endParaRPr>
          </a:p>
          <a:p>
            <a:r>
              <a:rPr lang="ko-KR" altLang="en-US" sz="1400" b="1" dirty="0" smtClean="0">
                <a:solidFill>
                  <a:srgbClr val="7030A0"/>
                </a:solidFill>
              </a:rPr>
              <a:t>도 추가해 줄 수 있다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.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또한 </a:t>
            </a:r>
            <a:r>
              <a:rPr lang="ko-KR" altLang="en-US" sz="1400" b="1" dirty="0" err="1" smtClean="0">
                <a:solidFill>
                  <a:srgbClr val="FF0000"/>
                </a:solidFill>
              </a:rPr>
              <a:t>썸네일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 </a:t>
            </a:r>
            <a:r>
              <a:rPr lang="ko-KR" altLang="en-US" sz="1400" b="1" dirty="0" err="1" smtClean="0">
                <a:solidFill>
                  <a:srgbClr val="FF0000"/>
                </a:solidFill>
              </a:rPr>
              <a:t>컴포</a:t>
            </a:r>
            <a:endParaRPr lang="en-US" altLang="ko-KR" sz="1400" b="1" dirty="0" smtClean="0">
              <a:solidFill>
                <a:srgbClr val="FF0000"/>
              </a:solidFill>
            </a:endParaRPr>
          </a:p>
          <a:p>
            <a:r>
              <a:rPr lang="ko-KR" altLang="en-US" sz="1400" b="1" dirty="0" err="1" smtClean="0">
                <a:solidFill>
                  <a:srgbClr val="FF0000"/>
                </a:solidFill>
              </a:rPr>
              <a:t>넌트를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 이용할 경우 이미지의 크기는</a:t>
            </a:r>
            <a:endParaRPr lang="en-US" altLang="ko-KR" sz="1400" b="1" dirty="0" smtClean="0">
              <a:solidFill>
                <a:srgbClr val="FF0000"/>
              </a:solidFill>
            </a:endParaRPr>
          </a:p>
          <a:p>
            <a:r>
              <a:rPr lang="ko-KR" altLang="en-US" sz="1400" b="1" dirty="0" err="1" smtClean="0">
                <a:solidFill>
                  <a:srgbClr val="FF0000"/>
                </a:solidFill>
              </a:rPr>
              <a:t>그리드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 시스템과 연동되어 자동적으로</a:t>
            </a:r>
            <a:endParaRPr lang="en-US" altLang="ko-KR" sz="1400" b="1" dirty="0" smtClean="0">
              <a:solidFill>
                <a:srgbClr val="FF0000"/>
              </a:solidFill>
            </a:endParaRPr>
          </a:p>
          <a:p>
            <a:r>
              <a:rPr lang="ko-KR" altLang="en-US" sz="1400" b="1" dirty="0" smtClean="0">
                <a:solidFill>
                  <a:srgbClr val="FF0000"/>
                </a:solidFill>
              </a:rPr>
              <a:t>크기가 조절이 된다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.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 err="1" smtClean="0"/>
              <a:t>썸네일</a:t>
            </a:r>
            <a:r>
              <a:rPr lang="en-US" altLang="ko-KR" sz="2400" dirty="0" smtClean="0"/>
              <a:t>(</a:t>
            </a:r>
            <a:r>
              <a:rPr lang="ko-KR" altLang="en-US" sz="2400" dirty="0" smtClean="0"/>
              <a:t>제목</a:t>
            </a:r>
            <a:r>
              <a:rPr lang="en-US" altLang="ko-KR" sz="2400" dirty="0" smtClean="0"/>
              <a:t>,</a:t>
            </a:r>
            <a:r>
              <a:rPr lang="ko-KR" altLang="en-US" sz="2400" dirty="0" smtClean="0"/>
              <a:t>내용</a:t>
            </a:r>
            <a:r>
              <a:rPr lang="en-US" altLang="ko-KR" sz="2400" dirty="0" smtClean="0"/>
              <a:t>,</a:t>
            </a:r>
            <a:r>
              <a:rPr lang="ko-KR" altLang="en-US" sz="2400" dirty="0" err="1" smtClean="0"/>
              <a:t>다른요소</a:t>
            </a:r>
            <a:r>
              <a:rPr lang="ko-KR" altLang="en-US" sz="2400" dirty="0" smtClean="0"/>
              <a:t> 추가</a:t>
            </a:r>
            <a:r>
              <a:rPr lang="en-US" altLang="ko-KR" sz="2400" dirty="0" smtClean="0"/>
              <a:t>)</a:t>
            </a:r>
            <a:r>
              <a:rPr lang="ko-KR" altLang="en-US" sz="2400" dirty="0" smtClean="0"/>
              <a:t>작성</a:t>
            </a:r>
            <a:r>
              <a:rPr lang="en-US" altLang="ko-KR" sz="2400" dirty="0" smtClean="0"/>
              <a:t>(3)</a:t>
            </a:r>
            <a:br>
              <a:rPr lang="en-US" altLang="ko-KR" sz="2400" dirty="0" smtClean="0"/>
            </a:br>
            <a:r>
              <a:rPr lang="en-US" altLang="ko-KR" sz="2400" dirty="0" smtClean="0"/>
              <a:t>&lt;div class=“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caption</a:t>
            </a:r>
            <a:r>
              <a:rPr lang="en-US" altLang="ko-KR" sz="2400" dirty="0" smtClean="0"/>
              <a:t>”&gt;&lt;/div&gt;</a:t>
            </a:r>
            <a:endParaRPr lang="ko-KR" altLang="en-US" sz="2400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2" y="1357298"/>
            <a:ext cx="8420127" cy="5214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429124" y="3286124"/>
            <a:ext cx="3786214" cy="1714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 smtClean="0"/>
              <a:t>12.</a:t>
            </a:r>
            <a:r>
              <a:rPr lang="ko-KR" altLang="en-US" sz="2400" dirty="0" smtClean="0"/>
              <a:t>경보와 </a:t>
            </a:r>
            <a:r>
              <a:rPr lang="ko-KR" altLang="en-US" sz="2400" dirty="0" err="1" smtClean="0"/>
              <a:t>진행바</a:t>
            </a:r>
            <a:r>
              <a:rPr lang="en-US" altLang="ko-KR" sz="2400" dirty="0" smtClean="0"/>
              <a:t>(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alert.html </a:t>
            </a:r>
            <a:r>
              <a:rPr lang="ko-KR" altLang="en-US" sz="2400" dirty="0" smtClean="0"/>
              <a:t>파일 작성</a:t>
            </a:r>
            <a:r>
              <a:rPr lang="en-US" altLang="ko-KR" sz="2400" dirty="0" smtClean="0"/>
              <a:t>)(1)</a:t>
            </a:r>
            <a:endParaRPr lang="ko-KR" altLang="en-US" sz="2400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34" y="2428868"/>
            <a:ext cx="7215238" cy="41987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TextBox 3"/>
          <p:cNvSpPr txBox="1"/>
          <p:nvPr/>
        </p:nvSpPr>
        <p:spPr>
          <a:xfrm>
            <a:off x="4000496" y="1714488"/>
            <a:ext cx="390844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</a:rPr>
              <a:t>경보는 </a:t>
            </a:r>
            <a:r>
              <a:rPr lang="ko-KR" altLang="en-US" sz="1400" b="1" dirty="0" err="1" smtClean="0">
                <a:solidFill>
                  <a:srgbClr val="FF0000"/>
                </a:solidFill>
              </a:rPr>
              <a:t>웹페이지의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 폼 양식에서 입력에 문제가</a:t>
            </a:r>
            <a:endParaRPr lang="en-US" altLang="ko-KR" sz="1400" b="1" dirty="0" smtClean="0">
              <a:solidFill>
                <a:srgbClr val="FF0000"/>
              </a:solidFill>
            </a:endParaRPr>
          </a:p>
          <a:p>
            <a:r>
              <a:rPr lang="ko-KR" altLang="en-US" sz="1400" b="1" dirty="0" smtClean="0">
                <a:solidFill>
                  <a:srgbClr val="FF0000"/>
                </a:solidFill>
              </a:rPr>
              <a:t>생겼거나 웹 페이지에서 주의할 내용을 강하게</a:t>
            </a:r>
            <a:endParaRPr lang="en-US" altLang="ko-KR" sz="1400" b="1" dirty="0" smtClean="0">
              <a:solidFill>
                <a:srgbClr val="FF0000"/>
              </a:solidFill>
            </a:endParaRPr>
          </a:p>
          <a:p>
            <a:r>
              <a:rPr lang="ko-KR" altLang="en-US" sz="1400" b="1" dirty="0" err="1" smtClean="0">
                <a:solidFill>
                  <a:srgbClr val="FF0000"/>
                </a:solidFill>
              </a:rPr>
              <a:t>알려줄때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 사용한다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.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5" name="오른쪽 화살표 4"/>
          <p:cNvSpPr/>
          <p:nvPr/>
        </p:nvSpPr>
        <p:spPr>
          <a:xfrm>
            <a:off x="6929454" y="3214686"/>
            <a:ext cx="357190" cy="2857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7358082" y="2786058"/>
            <a:ext cx="168347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</a:rPr>
              <a:t>기본클래스는</a:t>
            </a:r>
            <a:endParaRPr lang="en-US" altLang="ko-KR" sz="1400" b="1" dirty="0" smtClean="0">
              <a:solidFill>
                <a:srgbClr val="FF0000"/>
              </a:solidFill>
            </a:endParaRPr>
          </a:p>
          <a:p>
            <a:r>
              <a:rPr lang="ko-KR" altLang="en-US" sz="1400" b="1" dirty="0" smtClean="0">
                <a:solidFill>
                  <a:srgbClr val="FF0000"/>
                </a:solidFill>
              </a:rPr>
              <a:t>없고 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div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태그를</a:t>
            </a:r>
            <a:endParaRPr lang="en-US" altLang="ko-KR" sz="1400" b="1" dirty="0" smtClean="0">
              <a:solidFill>
                <a:srgbClr val="FF0000"/>
              </a:solidFill>
            </a:endParaRPr>
          </a:p>
          <a:p>
            <a:r>
              <a:rPr lang="ko-KR" altLang="en-US" sz="1400" b="1" dirty="0" smtClean="0">
                <a:solidFill>
                  <a:srgbClr val="FF0000"/>
                </a:solidFill>
              </a:rPr>
              <a:t>이용하여 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4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가지</a:t>
            </a:r>
            <a:endParaRPr lang="en-US" altLang="ko-KR" sz="1400" b="1" dirty="0" smtClean="0">
              <a:solidFill>
                <a:srgbClr val="FF0000"/>
              </a:solidFill>
            </a:endParaRPr>
          </a:p>
          <a:p>
            <a:r>
              <a:rPr lang="ko-KR" altLang="en-US" sz="1400" b="1" dirty="0" smtClean="0">
                <a:solidFill>
                  <a:srgbClr val="FF0000"/>
                </a:solidFill>
              </a:rPr>
              <a:t>방식으로 처리한다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7" name="오른쪽 화살표 6"/>
          <p:cNvSpPr/>
          <p:nvPr/>
        </p:nvSpPr>
        <p:spPr>
          <a:xfrm rot="1047158">
            <a:off x="4857752" y="5643578"/>
            <a:ext cx="285752" cy="2857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5357818" y="5429264"/>
            <a:ext cx="3668184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solidFill>
                  <a:srgbClr val="002060"/>
                </a:solidFill>
              </a:rPr>
              <a:t>alert-</a:t>
            </a:r>
            <a:r>
              <a:rPr lang="en-US" altLang="ko-KR" sz="1400" b="1" dirty="0" err="1" smtClean="0">
                <a:solidFill>
                  <a:srgbClr val="002060"/>
                </a:solidFill>
              </a:rPr>
              <a:t>dismissable</a:t>
            </a:r>
            <a:r>
              <a:rPr lang="en-US" altLang="ko-KR" sz="1400" b="1" dirty="0" smtClean="0">
                <a:solidFill>
                  <a:srgbClr val="002060"/>
                </a:solidFill>
              </a:rPr>
              <a:t> </a:t>
            </a:r>
            <a:r>
              <a:rPr lang="ko-KR" altLang="en-US" sz="1400" b="1" dirty="0" err="1" smtClean="0">
                <a:solidFill>
                  <a:srgbClr val="002060"/>
                </a:solidFill>
              </a:rPr>
              <a:t>선택자와</a:t>
            </a:r>
            <a:r>
              <a:rPr lang="ko-KR" altLang="en-US" sz="1400" b="1" dirty="0" smtClean="0">
                <a:solidFill>
                  <a:srgbClr val="002060"/>
                </a:solidFill>
              </a:rPr>
              <a:t> 없애기</a:t>
            </a:r>
            <a:endParaRPr lang="en-US" altLang="ko-KR" sz="1400" b="1" dirty="0" smtClean="0">
              <a:solidFill>
                <a:srgbClr val="002060"/>
              </a:solidFill>
            </a:endParaRPr>
          </a:p>
          <a:p>
            <a:r>
              <a:rPr lang="ko-KR" altLang="en-US" sz="1400" b="1" dirty="0" smtClean="0">
                <a:solidFill>
                  <a:srgbClr val="002060"/>
                </a:solidFill>
              </a:rPr>
              <a:t>버튼을 추가해서 경보 사라지게 </a:t>
            </a:r>
            <a:r>
              <a:rPr lang="ko-KR" altLang="en-US" sz="1400" b="1" dirty="0" err="1" smtClean="0">
                <a:solidFill>
                  <a:srgbClr val="002060"/>
                </a:solidFill>
              </a:rPr>
              <a:t>할수있다</a:t>
            </a:r>
            <a:r>
              <a:rPr lang="en-US" altLang="ko-KR" sz="1400" b="1" dirty="0" smtClean="0">
                <a:solidFill>
                  <a:srgbClr val="002060"/>
                </a:solidFill>
              </a:rPr>
              <a:t>.</a:t>
            </a:r>
          </a:p>
          <a:p>
            <a:r>
              <a:rPr lang="ko-KR" altLang="en-US" sz="1400" b="1" dirty="0" smtClean="0">
                <a:solidFill>
                  <a:srgbClr val="FF0000"/>
                </a:solidFill>
              </a:rPr>
              <a:t>단 버튼태그에는 반드시 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class=“close”</a:t>
            </a:r>
          </a:p>
          <a:p>
            <a:r>
              <a:rPr lang="en-US" altLang="ko-KR" sz="1400" b="1" dirty="0" smtClean="0">
                <a:solidFill>
                  <a:srgbClr val="FF0000"/>
                </a:solidFill>
              </a:rPr>
              <a:t>Data-dismiss=“alert” aria-hidden=“true”</a:t>
            </a:r>
          </a:p>
          <a:p>
            <a:r>
              <a:rPr lang="ko-KR" altLang="en-US" sz="1400" b="1" dirty="0" smtClean="0">
                <a:solidFill>
                  <a:srgbClr val="FF0000"/>
                </a:solidFill>
              </a:rPr>
              <a:t>와 같은 속성을 추가해야 한다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9" name="아래쪽 화살표 8"/>
          <p:cNvSpPr/>
          <p:nvPr/>
        </p:nvSpPr>
        <p:spPr>
          <a:xfrm>
            <a:off x="3143240" y="5786454"/>
            <a:ext cx="285752" cy="21431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857356" y="6215082"/>
            <a:ext cx="32861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solidFill>
                  <a:srgbClr val="7030A0"/>
                </a:solidFill>
              </a:rPr>
              <a:t>alert-link-&gt;</a:t>
            </a:r>
            <a:r>
              <a:rPr lang="ko-KR" altLang="en-US" sz="1400" b="1" dirty="0" err="1" smtClean="0">
                <a:solidFill>
                  <a:srgbClr val="7030A0"/>
                </a:solidFill>
              </a:rPr>
              <a:t>경보내</a:t>
            </a:r>
            <a:r>
              <a:rPr lang="ko-KR" altLang="en-US" sz="1400" b="1" dirty="0" smtClean="0">
                <a:solidFill>
                  <a:srgbClr val="7030A0"/>
                </a:solidFill>
              </a:rPr>
              <a:t> </a:t>
            </a:r>
            <a:r>
              <a:rPr lang="ko-KR" altLang="en-US" sz="1400" b="1" dirty="0" err="1" smtClean="0">
                <a:solidFill>
                  <a:srgbClr val="7030A0"/>
                </a:solidFill>
              </a:rPr>
              <a:t>링크표시할때</a:t>
            </a:r>
            <a:r>
              <a:rPr lang="ko-KR" altLang="en-US" sz="1400" b="1" dirty="0" smtClean="0">
                <a:solidFill>
                  <a:srgbClr val="7030A0"/>
                </a:solidFill>
              </a:rPr>
              <a:t> 사용</a:t>
            </a:r>
            <a:endParaRPr lang="ko-KR" altLang="en-US" sz="1400" b="1" dirty="0">
              <a:solidFill>
                <a:srgbClr val="7030A0"/>
              </a:solidFill>
            </a:endParaRPr>
          </a:p>
        </p:txBody>
      </p:sp>
      <p:sp>
        <p:nvSpPr>
          <p:cNvPr id="12" name="오른쪽 화살표 11"/>
          <p:cNvSpPr/>
          <p:nvPr/>
        </p:nvSpPr>
        <p:spPr>
          <a:xfrm rot="19361793">
            <a:off x="3714744" y="2357430"/>
            <a:ext cx="357190" cy="2857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 smtClean="0"/>
              <a:t>경보와 </a:t>
            </a:r>
            <a:r>
              <a:rPr lang="ko-KR" altLang="en-US" sz="2400" dirty="0" err="1" smtClean="0"/>
              <a:t>진행바</a:t>
            </a:r>
            <a:r>
              <a:rPr lang="en-US" altLang="ko-KR" sz="2400" dirty="0" smtClean="0"/>
              <a:t> </a:t>
            </a:r>
            <a:r>
              <a:rPr lang="ko-KR" altLang="en-US" sz="2400" dirty="0" smtClean="0"/>
              <a:t>실행 결과</a:t>
            </a:r>
            <a:endParaRPr lang="ko-KR" altLang="en-US" sz="24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85786" y="1928802"/>
            <a:ext cx="7517630" cy="44291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 smtClean="0"/>
              <a:t>경보와 </a:t>
            </a:r>
            <a:r>
              <a:rPr lang="ko-KR" altLang="en-US" sz="2400" dirty="0" err="1" smtClean="0"/>
              <a:t>진행바</a:t>
            </a:r>
            <a:r>
              <a:rPr lang="en-US" altLang="ko-KR" sz="2400" dirty="0" smtClean="0"/>
              <a:t>(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progressbar.html </a:t>
            </a:r>
            <a:r>
              <a:rPr lang="ko-KR" altLang="en-US" sz="2400" dirty="0" smtClean="0"/>
              <a:t>파일 작성</a:t>
            </a:r>
            <a:r>
              <a:rPr lang="en-US" altLang="ko-KR" sz="2400" dirty="0" smtClean="0"/>
              <a:t>)(2)</a:t>
            </a:r>
            <a:endParaRPr lang="ko-KR" altLang="en-US" sz="24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2" y="1643050"/>
            <a:ext cx="8501122" cy="22145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5720" y="4000504"/>
            <a:ext cx="8410605" cy="27431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오른쪽 화살표 6"/>
          <p:cNvSpPr/>
          <p:nvPr/>
        </p:nvSpPr>
        <p:spPr>
          <a:xfrm>
            <a:off x="2857488" y="1928802"/>
            <a:ext cx="285752" cy="2143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3357554" y="1857364"/>
            <a:ext cx="33295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</a:rPr>
              <a:t>전체를 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progress </a:t>
            </a:r>
            <a:r>
              <a:rPr lang="ko-KR" altLang="en-US" sz="1400" b="1" dirty="0" err="1" smtClean="0">
                <a:solidFill>
                  <a:srgbClr val="FF0000"/>
                </a:solidFill>
              </a:rPr>
              <a:t>선택자를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 이용해 감쌈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9" name="오른쪽 화살표 8"/>
          <p:cNvSpPr/>
          <p:nvPr/>
        </p:nvSpPr>
        <p:spPr>
          <a:xfrm>
            <a:off x="5143504" y="2571744"/>
            <a:ext cx="285752" cy="2857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5572132" y="2500306"/>
            <a:ext cx="30652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solidFill>
                  <a:srgbClr val="FF0000"/>
                </a:solidFill>
              </a:rPr>
              <a:t>Style=“width: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숫자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%” 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숫자부분을</a:t>
            </a:r>
            <a:endParaRPr lang="en-US" altLang="ko-KR" sz="1400" b="1" dirty="0" smtClean="0">
              <a:solidFill>
                <a:srgbClr val="FF0000"/>
              </a:solidFill>
            </a:endParaRPr>
          </a:p>
          <a:p>
            <a:r>
              <a:rPr lang="ko-KR" altLang="en-US" sz="1400" b="1" dirty="0" smtClean="0">
                <a:solidFill>
                  <a:srgbClr val="FF0000"/>
                </a:solidFill>
              </a:rPr>
              <a:t>변화하면 </a:t>
            </a:r>
            <a:r>
              <a:rPr lang="ko-KR" altLang="en-US" sz="1400" b="1" dirty="0" err="1" smtClean="0">
                <a:solidFill>
                  <a:srgbClr val="FF0000"/>
                </a:solidFill>
              </a:rPr>
              <a:t>진행바의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 크기도 변화한다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748793" y="2000240"/>
            <a:ext cx="19094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err="1" smtClean="0">
                <a:solidFill>
                  <a:srgbClr val="FF0000"/>
                </a:solidFill>
              </a:rPr>
              <a:t>진행바의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 </a:t>
            </a:r>
            <a:r>
              <a:rPr lang="ko-KR" altLang="en-US" sz="1400" b="1" dirty="0" err="1" smtClean="0">
                <a:solidFill>
                  <a:srgbClr val="FF0000"/>
                </a:solidFill>
              </a:rPr>
              <a:t>현재값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,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최소</a:t>
            </a:r>
            <a:endParaRPr lang="en-US" altLang="ko-KR" sz="1400" b="1" dirty="0" smtClean="0">
              <a:solidFill>
                <a:srgbClr val="FF0000"/>
              </a:solidFill>
            </a:endParaRPr>
          </a:p>
          <a:p>
            <a:r>
              <a:rPr lang="ko-KR" altLang="en-US" sz="1400" b="1" dirty="0" smtClean="0">
                <a:solidFill>
                  <a:srgbClr val="FF0000"/>
                </a:solidFill>
              </a:rPr>
              <a:t>최대값 설정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12" name="오른쪽 화살표 11"/>
          <p:cNvSpPr/>
          <p:nvPr/>
        </p:nvSpPr>
        <p:spPr>
          <a:xfrm>
            <a:off x="4429124" y="3643314"/>
            <a:ext cx="285752" cy="2857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4786314" y="3571876"/>
            <a:ext cx="28103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err="1" smtClean="0">
                <a:solidFill>
                  <a:srgbClr val="002060"/>
                </a:solidFill>
              </a:rPr>
              <a:t>진행바의</a:t>
            </a:r>
            <a:r>
              <a:rPr lang="ko-KR" altLang="en-US" sz="1400" b="1" dirty="0" smtClean="0">
                <a:solidFill>
                  <a:srgbClr val="002060"/>
                </a:solidFill>
              </a:rPr>
              <a:t> </a:t>
            </a:r>
            <a:r>
              <a:rPr lang="en-US" altLang="ko-KR" sz="1400" b="1" dirty="0" smtClean="0">
                <a:solidFill>
                  <a:srgbClr val="002060"/>
                </a:solidFill>
              </a:rPr>
              <a:t>4</a:t>
            </a:r>
            <a:r>
              <a:rPr lang="ko-KR" altLang="en-US" sz="1400" b="1" dirty="0" smtClean="0">
                <a:solidFill>
                  <a:srgbClr val="002060"/>
                </a:solidFill>
              </a:rPr>
              <a:t>가지의 색상적용 가능</a:t>
            </a:r>
            <a:endParaRPr lang="ko-KR" altLang="en-US" sz="1400" b="1" dirty="0">
              <a:solidFill>
                <a:srgbClr val="002060"/>
              </a:solidFill>
            </a:endParaRPr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 smtClean="0"/>
              <a:t>경보와 </a:t>
            </a:r>
            <a:r>
              <a:rPr lang="ko-KR" altLang="en-US" sz="2400" dirty="0" err="1" smtClean="0"/>
              <a:t>진행바</a:t>
            </a:r>
            <a:r>
              <a:rPr lang="en-US" altLang="ko-KR" sz="2400" dirty="0" smtClean="0"/>
              <a:t>(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progressbar.html </a:t>
            </a:r>
            <a:r>
              <a:rPr lang="ko-KR" altLang="en-US" sz="2400" dirty="0" smtClean="0"/>
              <a:t>파일 작성</a:t>
            </a:r>
            <a:r>
              <a:rPr lang="en-US" altLang="ko-KR" sz="2400" dirty="0" smtClean="0"/>
              <a:t>)(2) </a:t>
            </a:r>
            <a:r>
              <a:rPr lang="ko-KR" altLang="en-US" sz="2400" dirty="0" smtClean="0"/>
              <a:t>실행결과</a:t>
            </a:r>
            <a:endParaRPr lang="ko-KR" altLang="en-US" sz="2400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71604" y="2071678"/>
            <a:ext cx="6164842" cy="29289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 smtClean="0"/>
              <a:t>경보와 </a:t>
            </a:r>
            <a:r>
              <a:rPr lang="ko-KR" altLang="en-US" sz="2400" dirty="0" err="1" smtClean="0"/>
              <a:t>진행바</a:t>
            </a:r>
            <a:r>
              <a:rPr lang="en-US" altLang="ko-KR" sz="2400" dirty="0" smtClean="0"/>
              <a:t>(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progressbar.html </a:t>
            </a:r>
            <a:r>
              <a:rPr lang="ko-KR" altLang="en-US" sz="2400" dirty="0" smtClean="0"/>
              <a:t>파일 작성</a:t>
            </a:r>
            <a:r>
              <a:rPr lang="en-US" altLang="ko-KR" sz="2400" dirty="0" smtClean="0"/>
              <a:t>)(3)</a:t>
            </a:r>
            <a:br>
              <a:rPr lang="en-US" altLang="ko-KR" sz="2400" dirty="0" smtClean="0"/>
            </a:br>
            <a:r>
              <a:rPr lang="en-US" altLang="ko-KR" sz="2400" dirty="0" smtClean="0"/>
              <a:t>&lt;div class=“progress </a:t>
            </a:r>
            <a:r>
              <a:rPr lang="en-US" altLang="ko-KR" sz="2400" b="1" dirty="0" err="1" smtClean="0">
                <a:solidFill>
                  <a:srgbClr val="FF0000"/>
                </a:solidFill>
              </a:rPr>
              <a:t>progress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-striped</a:t>
            </a:r>
            <a:r>
              <a:rPr lang="en-US" altLang="ko-KR" sz="2400" dirty="0" smtClean="0"/>
              <a:t>”&gt;</a:t>
            </a:r>
            <a:endParaRPr lang="ko-KR" altLang="en-US" sz="24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1857364"/>
            <a:ext cx="8562975" cy="4724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오른쪽 화살표 4"/>
          <p:cNvSpPr/>
          <p:nvPr/>
        </p:nvSpPr>
        <p:spPr>
          <a:xfrm>
            <a:off x="4286248" y="1928802"/>
            <a:ext cx="357190" cy="2857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857752" y="1643050"/>
            <a:ext cx="36263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err="1" smtClean="0">
                <a:solidFill>
                  <a:srgbClr val="002060"/>
                </a:solidFill>
              </a:rPr>
              <a:t>진행바에</a:t>
            </a:r>
            <a:r>
              <a:rPr lang="ko-KR" altLang="en-US" sz="1400" b="1" dirty="0" smtClean="0">
                <a:solidFill>
                  <a:srgbClr val="002060"/>
                </a:solidFill>
              </a:rPr>
              <a:t> 줄무늬 패턴이 생성</a:t>
            </a:r>
            <a:endParaRPr lang="en-US" altLang="ko-KR" sz="1400" b="1" dirty="0" smtClean="0">
              <a:solidFill>
                <a:srgbClr val="002060"/>
              </a:solidFill>
            </a:endParaRPr>
          </a:p>
          <a:p>
            <a:r>
              <a:rPr lang="ko-KR" altLang="en-US" sz="1400" b="1" dirty="0" smtClean="0">
                <a:solidFill>
                  <a:srgbClr val="002060"/>
                </a:solidFill>
              </a:rPr>
              <a:t>줄무늬는 </a:t>
            </a:r>
            <a:r>
              <a:rPr lang="en-US" altLang="ko-KR" sz="1400" b="1" dirty="0" smtClean="0">
                <a:solidFill>
                  <a:srgbClr val="002060"/>
                </a:solidFill>
              </a:rPr>
              <a:t>IE9</a:t>
            </a:r>
            <a:r>
              <a:rPr lang="ko-KR" altLang="en-US" sz="1400" b="1" dirty="0" smtClean="0">
                <a:solidFill>
                  <a:srgbClr val="002060"/>
                </a:solidFill>
              </a:rPr>
              <a:t>과 그 이하의 버전에는 안나옴</a:t>
            </a:r>
            <a:endParaRPr lang="ko-KR" altLang="en-US" sz="1400" b="1" dirty="0">
              <a:solidFill>
                <a:srgbClr val="002060"/>
              </a:solidFill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00760" y="2571744"/>
            <a:ext cx="2643206" cy="830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 smtClean="0"/>
              <a:t>경보와 </a:t>
            </a:r>
            <a:r>
              <a:rPr lang="ko-KR" altLang="en-US" sz="2400" dirty="0" err="1" smtClean="0"/>
              <a:t>진행바</a:t>
            </a:r>
            <a:r>
              <a:rPr lang="en-US" altLang="ko-KR" sz="2400" dirty="0" smtClean="0"/>
              <a:t> </a:t>
            </a:r>
            <a:r>
              <a:rPr lang="ko-KR" altLang="en-US" sz="2400" dirty="0" smtClean="0"/>
              <a:t>작성</a:t>
            </a:r>
            <a:r>
              <a:rPr lang="en-US" altLang="ko-KR" sz="2400" dirty="0" smtClean="0"/>
              <a:t>(3) </a:t>
            </a:r>
            <a:r>
              <a:rPr lang="ko-KR" altLang="en-US" sz="2400" dirty="0" smtClean="0"/>
              <a:t>실행결과</a:t>
            </a:r>
            <a:r>
              <a:rPr lang="en-US" altLang="ko-KR" sz="2400" dirty="0" smtClean="0"/>
              <a:t> </a:t>
            </a:r>
            <a:endParaRPr lang="ko-KR" altLang="en-US" sz="2400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58" y="1857364"/>
            <a:ext cx="8429684" cy="4438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오른쪽 화살표 5"/>
          <p:cNvSpPr/>
          <p:nvPr/>
        </p:nvSpPr>
        <p:spPr>
          <a:xfrm rot="19907842">
            <a:off x="2399501" y="2084561"/>
            <a:ext cx="428628" cy="2857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2928926" y="1714488"/>
            <a:ext cx="26949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solidFill>
                  <a:srgbClr val="FF0000"/>
                </a:solidFill>
              </a:rPr>
              <a:t>active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를 추가하면 줄무늬</a:t>
            </a:r>
            <a:endParaRPr lang="en-US" altLang="ko-KR" sz="1400" b="1" dirty="0" smtClean="0">
              <a:solidFill>
                <a:srgbClr val="FF0000"/>
              </a:solidFill>
            </a:endParaRPr>
          </a:p>
          <a:p>
            <a:r>
              <a:rPr lang="ko-KR" altLang="en-US" sz="1400" b="1" dirty="0" smtClean="0">
                <a:solidFill>
                  <a:srgbClr val="FF0000"/>
                </a:solidFill>
              </a:rPr>
              <a:t>패턴에 </a:t>
            </a:r>
            <a:r>
              <a:rPr lang="ko-KR" altLang="en-US" sz="1400" b="1" dirty="0" err="1" smtClean="0">
                <a:solidFill>
                  <a:srgbClr val="FF0000"/>
                </a:solidFill>
              </a:rPr>
              <a:t>애니매이션이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 적용된다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472518" cy="1143000"/>
          </a:xfrm>
        </p:spPr>
        <p:txBody>
          <a:bodyPr>
            <a:normAutofit/>
          </a:bodyPr>
          <a:lstStyle/>
          <a:p>
            <a:r>
              <a:rPr lang="en-US" altLang="ko-KR" sz="2400" dirty="0" smtClean="0"/>
              <a:t>13.</a:t>
            </a:r>
            <a:r>
              <a:rPr lang="ko-KR" altLang="en-US" sz="2400" dirty="0" smtClean="0"/>
              <a:t>미디어 객체</a:t>
            </a:r>
            <a:r>
              <a:rPr lang="en-US" altLang="ko-KR" sz="2400" dirty="0" smtClean="0"/>
              <a:t>,</a:t>
            </a:r>
            <a:r>
              <a:rPr lang="ko-KR" altLang="en-US" sz="2400" dirty="0" smtClean="0"/>
              <a:t>목록그룹</a:t>
            </a:r>
            <a:r>
              <a:rPr lang="en-US" altLang="ko-KR" sz="2400" dirty="0" smtClean="0"/>
              <a:t>,</a:t>
            </a:r>
            <a:r>
              <a:rPr lang="ko-KR" altLang="en-US" sz="2400" dirty="0" smtClean="0"/>
              <a:t>패널</a:t>
            </a:r>
            <a:r>
              <a:rPr lang="en-US" altLang="ko-KR" sz="2400" dirty="0" smtClean="0"/>
              <a:t>,Wells(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media.html</a:t>
            </a:r>
            <a:r>
              <a:rPr lang="ko-KR" altLang="en-US" sz="2400" b="1" dirty="0" smtClean="0">
                <a:solidFill>
                  <a:srgbClr val="FF0000"/>
                </a:solidFill>
              </a:rPr>
              <a:t>파일 </a:t>
            </a:r>
            <a:r>
              <a:rPr lang="ko-KR" altLang="en-US" sz="2400" dirty="0" smtClean="0"/>
              <a:t>작성</a:t>
            </a:r>
            <a:r>
              <a:rPr lang="en-US" altLang="ko-KR" sz="2400" dirty="0" smtClean="0"/>
              <a:t>)(1)</a:t>
            </a:r>
            <a:endParaRPr lang="ko-KR" altLang="en-US" sz="2400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34" y="2428868"/>
            <a:ext cx="8501090" cy="42148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2643174" y="2786058"/>
            <a:ext cx="50481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</a:rPr>
              <a:t>미디어객체는 게시판 또는 </a:t>
            </a:r>
            <a:r>
              <a:rPr lang="ko-KR" altLang="en-US" sz="1400" b="1" dirty="0" err="1" smtClean="0">
                <a:solidFill>
                  <a:srgbClr val="FF0000"/>
                </a:solidFill>
              </a:rPr>
              <a:t>블로그의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 </a:t>
            </a:r>
            <a:r>
              <a:rPr lang="ko-KR" altLang="en-US" sz="1400" b="1" dirty="0" err="1" smtClean="0">
                <a:solidFill>
                  <a:srgbClr val="FF0000"/>
                </a:solidFill>
              </a:rPr>
              <a:t>댓글을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 처리해주는 부분</a:t>
            </a:r>
            <a:endParaRPr lang="en-US" altLang="ko-KR" sz="1400" b="1" dirty="0" smtClean="0">
              <a:solidFill>
                <a:srgbClr val="FF0000"/>
              </a:solidFill>
            </a:endParaRPr>
          </a:p>
          <a:p>
            <a:r>
              <a:rPr lang="ko-KR" altLang="en-US" sz="1400" b="1" dirty="0" smtClean="0">
                <a:solidFill>
                  <a:srgbClr val="FF0000"/>
                </a:solidFill>
              </a:rPr>
              <a:t>미디어 객체 전체는 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media </a:t>
            </a:r>
            <a:r>
              <a:rPr lang="ko-KR" altLang="en-US" sz="1400" b="1" dirty="0" err="1" smtClean="0">
                <a:solidFill>
                  <a:srgbClr val="FF0000"/>
                </a:solidFill>
              </a:rPr>
              <a:t>선택자를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 이용해서 감싸줌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6" name="오른쪽 화살표 5"/>
          <p:cNvSpPr/>
          <p:nvPr/>
        </p:nvSpPr>
        <p:spPr>
          <a:xfrm>
            <a:off x="3214678" y="3571876"/>
            <a:ext cx="285752" cy="2143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500430" y="3429000"/>
            <a:ext cx="43386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002060"/>
                </a:solidFill>
              </a:rPr>
              <a:t>이미지의 위치는 왼쪽정렬</a:t>
            </a:r>
            <a:r>
              <a:rPr lang="en-US" altLang="ko-KR" sz="1400" b="1" dirty="0" smtClean="0">
                <a:solidFill>
                  <a:srgbClr val="002060"/>
                </a:solidFill>
              </a:rPr>
              <a:t>,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여기서 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pull-right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을 적용</a:t>
            </a:r>
            <a:endParaRPr lang="en-US" altLang="ko-KR" sz="1400" b="1" dirty="0" smtClean="0">
              <a:solidFill>
                <a:srgbClr val="FF0000"/>
              </a:solidFill>
            </a:endParaRPr>
          </a:p>
          <a:p>
            <a:r>
              <a:rPr lang="ko-KR" altLang="en-US" sz="1400" b="1" dirty="0" smtClean="0">
                <a:solidFill>
                  <a:srgbClr val="FF0000"/>
                </a:solidFill>
              </a:rPr>
              <a:t>하면 이미지 부분은 오른쪽으로 정렬됨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.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8" name="오른쪽 화살표 7"/>
          <p:cNvSpPr/>
          <p:nvPr/>
        </p:nvSpPr>
        <p:spPr>
          <a:xfrm rot="19224146">
            <a:off x="2264634" y="3295737"/>
            <a:ext cx="357190" cy="2857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오른쪽 화살표 8"/>
          <p:cNvSpPr/>
          <p:nvPr/>
        </p:nvSpPr>
        <p:spPr>
          <a:xfrm>
            <a:off x="4929190" y="4071942"/>
            <a:ext cx="285752" cy="2143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5286380" y="4000504"/>
            <a:ext cx="319670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002060"/>
                </a:solidFill>
              </a:rPr>
              <a:t>이미지는 </a:t>
            </a:r>
            <a:r>
              <a:rPr lang="en-US" altLang="ko-KR" sz="1400" b="1" dirty="0" smtClean="0">
                <a:solidFill>
                  <a:srgbClr val="002060"/>
                </a:solidFill>
              </a:rPr>
              <a:t>media-object </a:t>
            </a:r>
            <a:r>
              <a:rPr lang="ko-KR" altLang="en-US" sz="1400" b="1" dirty="0" err="1" smtClean="0">
                <a:solidFill>
                  <a:srgbClr val="002060"/>
                </a:solidFill>
              </a:rPr>
              <a:t>선택자를</a:t>
            </a:r>
            <a:endParaRPr lang="en-US" altLang="ko-KR" sz="1400" b="1" dirty="0" smtClean="0">
              <a:solidFill>
                <a:srgbClr val="002060"/>
              </a:solidFill>
            </a:endParaRPr>
          </a:p>
          <a:p>
            <a:r>
              <a:rPr lang="ko-KR" altLang="en-US" sz="1400" b="1" dirty="0" smtClean="0">
                <a:solidFill>
                  <a:srgbClr val="002060"/>
                </a:solidFill>
              </a:rPr>
              <a:t>적용해줌으로써</a:t>
            </a:r>
            <a:r>
              <a:rPr lang="en-US" altLang="ko-KR" sz="1400" b="1" dirty="0" smtClean="0">
                <a:solidFill>
                  <a:srgbClr val="002060"/>
                </a:solidFill>
              </a:rPr>
              <a:t>, </a:t>
            </a:r>
            <a:r>
              <a:rPr lang="en-US" altLang="ko-KR" sz="1400" b="1" dirty="0" err="1" smtClean="0">
                <a:solidFill>
                  <a:srgbClr val="002060"/>
                </a:solidFill>
              </a:rPr>
              <a:t>display:block</a:t>
            </a:r>
            <a:r>
              <a:rPr lang="ko-KR" altLang="en-US" sz="1400" b="1" dirty="0" smtClean="0">
                <a:solidFill>
                  <a:srgbClr val="002060"/>
                </a:solidFill>
              </a:rPr>
              <a:t>속성이</a:t>
            </a:r>
            <a:endParaRPr lang="en-US" altLang="ko-KR" sz="1400" b="1" dirty="0" smtClean="0">
              <a:solidFill>
                <a:srgbClr val="002060"/>
              </a:solidFill>
            </a:endParaRPr>
          </a:p>
          <a:p>
            <a:r>
              <a:rPr lang="ko-KR" altLang="en-US" sz="1400" b="1" dirty="0" smtClean="0">
                <a:solidFill>
                  <a:srgbClr val="002060"/>
                </a:solidFill>
              </a:rPr>
              <a:t>적용이 된다</a:t>
            </a:r>
            <a:r>
              <a:rPr lang="en-US" altLang="ko-KR" sz="1400" b="1" dirty="0" smtClean="0">
                <a:solidFill>
                  <a:srgbClr val="002060"/>
                </a:solidFill>
              </a:rPr>
              <a:t>.</a:t>
            </a:r>
            <a:endParaRPr lang="ko-KR" altLang="en-US" sz="1400" b="1" dirty="0">
              <a:solidFill>
                <a:srgbClr val="002060"/>
              </a:solidFill>
            </a:endParaRPr>
          </a:p>
        </p:txBody>
      </p:sp>
      <p:sp>
        <p:nvSpPr>
          <p:cNvPr id="11" name="오른쪽 화살표 10"/>
          <p:cNvSpPr/>
          <p:nvPr/>
        </p:nvSpPr>
        <p:spPr>
          <a:xfrm>
            <a:off x="2928926" y="4500570"/>
            <a:ext cx="285752" cy="2143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3286116" y="4429132"/>
            <a:ext cx="15039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002060"/>
                </a:solidFill>
              </a:rPr>
              <a:t>미디어 바디부분</a:t>
            </a:r>
            <a:endParaRPr lang="ko-KR" altLang="en-US" sz="1400" b="1" dirty="0">
              <a:solidFill>
                <a:srgbClr val="002060"/>
              </a:solidFill>
            </a:endParaRPr>
          </a:p>
        </p:txBody>
      </p:sp>
      <p:sp>
        <p:nvSpPr>
          <p:cNvPr id="13" name="아래쪽 화살표 12"/>
          <p:cNvSpPr/>
          <p:nvPr/>
        </p:nvSpPr>
        <p:spPr>
          <a:xfrm rot="18967624">
            <a:off x="2763784" y="6156103"/>
            <a:ext cx="357190" cy="28575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3214678" y="6072206"/>
            <a:ext cx="43524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C00000"/>
                </a:solidFill>
              </a:rPr>
              <a:t>제목부분은 </a:t>
            </a:r>
            <a:r>
              <a:rPr lang="en-US" altLang="ko-KR" sz="1400" b="1" dirty="0" smtClean="0">
                <a:solidFill>
                  <a:srgbClr val="C00000"/>
                </a:solidFill>
              </a:rPr>
              <a:t>media-heading </a:t>
            </a:r>
            <a:r>
              <a:rPr lang="ko-KR" altLang="en-US" sz="1400" b="1" dirty="0" err="1" smtClean="0">
                <a:solidFill>
                  <a:srgbClr val="C00000"/>
                </a:solidFill>
              </a:rPr>
              <a:t>선택자를</a:t>
            </a:r>
            <a:r>
              <a:rPr lang="ko-KR" altLang="en-US" sz="1400" b="1" dirty="0" smtClean="0">
                <a:solidFill>
                  <a:srgbClr val="C00000"/>
                </a:solidFill>
              </a:rPr>
              <a:t> </a:t>
            </a:r>
            <a:r>
              <a:rPr lang="ko-KR" altLang="en-US" sz="1400" b="1" dirty="0" err="1" smtClean="0">
                <a:solidFill>
                  <a:srgbClr val="C00000"/>
                </a:solidFill>
              </a:rPr>
              <a:t>적용해줌을써</a:t>
            </a:r>
            <a:endParaRPr lang="en-US" altLang="ko-KR" sz="1400" b="1" dirty="0" smtClean="0">
              <a:solidFill>
                <a:srgbClr val="C00000"/>
              </a:solidFill>
            </a:endParaRPr>
          </a:p>
          <a:p>
            <a:r>
              <a:rPr lang="en-US" altLang="ko-KR" sz="1400" b="1" dirty="0" smtClean="0">
                <a:solidFill>
                  <a:srgbClr val="C00000"/>
                </a:solidFill>
              </a:rPr>
              <a:t>5</a:t>
            </a:r>
            <a:r>
              <a:rPr lang="ko-KR" altLang="en-US" sz="1400" b="1" dirty="0" smtClean="0">
                <a:solidFill>
                  <a:srgbClr val="C00000"/>
                </a:solidFill>
              </a:rPr>
              <a:t>픽셀의 여백을 만들어 줄 수 있다</a:t>
            </a:r>
            <a:r>
              <a:rPr lang="en-US" altLang="ko-KR" sz="1400" b="1" dirty="0" smtClean="0">
                <a:solidFill>
                  <a:srgbClr val="C00000"/>
                </a:solidFill>
              </a:rPr>
              <a:t>.</a:t>
            </a:r>
            <a:endParaRPr lang="ko-KR" altLang="en-US" sz="1400" b="1" dirty="0">
              <a:solidFill>
                <a:srgbClr val="C00000"/>
              </a:solidFill>
            </a:endParaRP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14348" y="1214422"/>
            <a:ext cx="4572032" cy="1115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429256" y="1500174"/>
            <a:ext cx="3330430" cy="11736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 err="1" smtClean="0"/>
              <a:t>그리드</a:t>
            </a:r>
            <a:r>
              <a:rPr lang="ko-KR" altLang="en-US" sz="2400" dirty="0" smtClean="0"/>
              <a:t> 시스템 </a:t>
            </a:r>
            <a:r>
              <a:rPr lang="en-US" altLang="ko-KR" sz="2400" dirty="0" smtClean="0"/>
              <a:t>(4)-</a:t>
            </a:r>
            <a:r>
              <a:rPr lang="ko-KR" altLang="en-US" sz="2400" b="1" dirty="0" err="1" smtClean="0">
                <a:solidFill>
                  <a:srgbClr val="FF0000"/>
                </a:solidFill>
              </a:rPr>
              <a:t>그리드</a:t>
            </a:r>
            <a:r>
              <a:rPr lang="ko-KR" altLang="en-US" sz="2400" b="1" dirty="0" smtClean="0">
                <a:solidFill>
                  <a:srgbClr val="FF0000"/>
                </a:solidFill>
              </a:rPr>
              <a:t> 사이의 분리 가능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(</a:t>
            </a:r>
            <a:r>
              <a:rPr lang="ko-KR" altLang="en-US" sz="2400" b="1" dirty="0" smtClean="0">
                <a:solidFill>
                  <a:srgbClr val="FF0000"/>
                </a:solidFill>
              </a:rPr>
              <a:t>오프셋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)</a:t>
            </a:r>
            <a:endParaRPr lang="ko-KR" altLang="en-US" sz="2400" b="1" dirty="0">
              <a:solidFill>
                <a:srgbClr val="FF0000"/>
              </a:solidFill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34" y="1571612"/>
            <a:ext cx="7810500" cy="2581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7158" y="4572008"/>
            <a:ext cx="8215370" cy="1457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3214678" y="3857628"/>
            <a:ext cx="556594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</a:rPr>
              <a:t>중간에 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2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열이 분리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, 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분리된 열을 제외한 나머지 열로 구성해야 하며</a:t>
            </a:r>
            <a:endParaRPr lang="en-US" altLang="ko-KR" sz="1400" b="1" dirty="0" smtClean="0">
              <a:solidFill>
                <a:srgbClr val="FF0000"/>
              </a:solidFill>
            </a:endParaRPr>
          </a:p>
          <a:p>
            <a:r>
              <a:rPr lang="en-US" altLang="ko-KR" sz="1400" b="1" dirty="0" smtClean="0">
                <a:solidFill>
                  <a:srgbClr val="FF0000"/>
                </a:solidFill>
              </a:rPr>
              <a:t>12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열을 넘어서면 </a:t>
            </a:r>
            <a:r>
              <a:rPr lang="ko-KR" altLang="en-US" sz="1400" b="1" dirty="0" err="1" smtClean="0">
                <a:solidFill>
                  <a:srgbClr val="FF0000"/>
                </a:solidFill>
              </a:rPr>
              <a:t>안된다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.</a:t>
            </a:r>
            <a:endParaRPr lang="ko-KR" altLang="en-US" sz="1400" b="1" dirty="0" smtClean="0">
              <a:solidFill>
                <a:srgbClr val="FF0000"/>
              </a:solidFill>
            </a:endParaRPr>
          </a:p>
          <a:p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8" name="아래쪽 화살표 7"/>
          <p:cNvSpPr/>
          <p:nvPr/>
        </p:nvSpPr>
        <p:spPr>
          <a:xfrm>
            <a:off x="4286248" y="4643446"/>
            <a:ext cx="285752" cy="28575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아래쪽 화살표 8"/>
          <p:cNvSpPr/>
          <p:nvPr/>
        </p:nvSpPr>
        <p:spPr>
          <a:xfrm rot="10800000">
            <a:off x="3428992" y="5857892"/>
            <a:ext cx="285752" cy="28575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3286116" y="6215082"/>
            <a:ext cx="11160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solidFill>
                  <a:srgbClr val="FF0000"/>
                </a:solidFill>
              </a:rPr>
              <a:t>1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열이 분리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,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11" name="오른쪽 화살표 10"/>
          <p:cNvSpPr/>
          <p:nvPr/>
        </p:nvSpPr>
        <p:spPr>
          <a:xfrm>
            <a:off x="4786314" y="2714620"/>
            <a:ext cx="428628" cy="2143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5357818" y="2714620"/>
            <a:ext cx="8274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solidFill>
                  <a:srgbClr val="FF0000"/>
                </a:solidFill>
              </a:rPr>
              <a:t>2</a:t>
            </a:r>
            <a:r>
              <a:rPr lang="ko-KR" altLang="en-US" sz="1400" b="1" dirty="0" err="1" smtClean="0">
                <a:solidFill>
                  <a:srgbClr val="FF0000"/>
                </a:solidFill>
              </a:rPr>
              <a:t>열분리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13" name="오른쪽 화살표 12"/>
          <p:cNvSpPr/>
          <p:nvPr/>
        </p:nvSpPr>
        <p:spPr>
          <a:xfrm>
            <a:off x="4857752" y="3571876"/>
            <a:ext cx="428628" cy="2143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5429256" y="3571876"/>
            <a:ext cx="8274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solidFill>
                  <a:srgbClr val="FF0000"/>
                </a:solidFill>
              </a:rPr>
              <a:t>1</a:t>
            </a:r>
            <a:r>
              <a:rPr lang="ko-KR" altLang="en-US" sz="1400" b="1" dirty="0" err="1" smtClean="0">
                <a:solidFill>
                  <a:srgbClr val="FF0000"/>
                </a:solidFill>
              </a:rPr>
              <a:t>열분리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 smtClean="0"/>
              <a:t>미디어 객체</a:t>
            </a:r>
            <a:r>
              <a:rPr lang="en-US" altLang="ko-KR" sz="2400" dirty="0" smtClean="0"/>
              <a:t>,</a:t>
            </a:r>
            <a:r>
              <a:rPr lang="ko-KR" altLang="en-US" sz="2400" dirty="0" smtClean="0"/>
              <a:t>목록그룹</a:t>
            </a:r>
            <a:r>
              <a:rPr lang="en-US" altLang="ko-KR" sz="2400" dirty="0" smtClean="0"/>
              <a:t>,</a:t>
            </a:r>
            <a:r>
              <a:rPr lang="ko-KR" altLang="en-US" sz="2400" dirty="0" smtClean="0"/>
              <a:t>패널</a:t>
            </a:r>
            <a:r>
              <a:rPr lang="en-US" altLang="ko-KR" sz="2400" dirty="0" smtClean="0"/>
              <a:t>,Wells(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media.html</a:t>
            </a:r>
            <a:r>
              <a:rPr lang="ko-KR" altLang="en-US" sz="2400" b="1" dirty="0" smtClean="0">
                <a:solidFill>
                  <a:srgbClr val="FF0000"/>
                </a:solidFill>
              </a:rPr>
              <a:t>파일 </a:t>
            </a:r>
            <a:r>
              <a:rPr lang="ko-KR" altLang="en-US" sz="2400" dirty="0" smtClean="0"/>
              <a:t>작성</a:t>
            </a:r>
            <a:r>
              <a:rPr lang="en-US" altLang="ko-KR" sz="2400" dirty="0" smtClean="0"/>
              <a:t>)(2)</a:t>
            </a:r>
            <a:endParaRPr lang="ko-KR" altLang="en-US" sz="2400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596" y="2285992"/>
            <a:ext cx="8072462" cy="42136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1142976" y="1571612"/>
            <a:ext cx="58641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smtClean="0">
                <a:solidFill>
                  <a:srgbClr val="C00000"/>
                </a:solidFill>
              </a:rPr>
              <a:t>미디어 객체의 </a:t>
            </a:r>
            <a:r>
              <a:rPr lang="en-US" altLang="ko-KR" sz="1600" b="1" dirty="0" smtClean="0">
                <a:solidFill>
                  <a:srgbClr val="C00000"/>
                </a:solidFill>
              </a:rPr>
              <a:t>media-body </a:t>
            </a:r>
            <a:r>
              <a:rPr lang="ko-KR" altLang="en-US" sz="1600" b="1" dirty="0" smtClean="0">
                <a:solidFill>
                  <a:srgbClr val="C00000"/>
                </a:solidFill>
              </a:rPr>
              <a:t>내부에 또 다른</a:t>
            </a:r>
            <a:endParaRPr lang="en-US" altLang="ko-KR" sz="1600" b="1" dirty="0" smtClean="0">
              <a:solidFill>
                <a:srgbClr val="C00000"/>
              </a:solidFill>
            </a:endParaRPr>
          </a:p>
          <a:p>
            <a:r>
              <a:rPr lang="en-US" altLang="ko-KR" sz="1600" b="1" dirty="0" smtClean="0">
                <a:solidFill>
                  <a:srgbClr val="C00000"/>
                </a:solidFill>
              </a:rPr>
              <a:t>Media</a:t>
            </a:r>
            <a:r>
              <a:rPr lang="ko-KR" altLang="en-US" sz="1600" b="1" dirty="0" smtClean="0">
                <a:solidFill>
                  <a:srgbClr val="C00000"/>
                </a:solidFill>
              </a:rPr>
              <a:t>를 삽입해 줌으로써</a:t>
            </a:r>
            <a:r>
              <a:rPr lang="en-US" altLang="ko-KR" sz="1600" b="1" dirty="0" smtClean="0">
                <a:solidFill>
                  <a:srgbClr val="C00000"/>
                </a:solidFill>
              </a:rPr>
              <a:t>,</a:t>
            </a:r>
            <a:r>
              <a:rPr lang="ko-KR" altLang="en-US" sz="1600" b="1" dirty="0" err="1" smtClean="0">
                <a:solidFill>
                  <a:srgbClr val="C00000"/>
                </a:solidFill>
              </a:rPr>
              <a:t>댓글에</a:t>
            </a:r>
            <a:r>
              <a:rPr lang="ko-KR" altLang="en-US" sz="1600" b="1" dirty="0" smtClean="0">
                <a:solidFill>
                  <a:srgbClr val="C00000"/>
                </a:solidFill>
              </a:rPr>
              <a:t> 대한 </a:t>
            </a:r>
            <a:r>
              <a:rPr lang="ko-KR" altLang="en-US" sz="1600" b="1" dirty="0" err="1" smtClean="0">
                <a:solidFill>
                  <a:srgbClr val="C00000"/>
                </a:solidFill>
              </a:rPr>
              <a:t>댓글글을</a:t>
            </a:r>
            <a:r>
              <a:rPr lang="ko-KR" altLang="en-US" sz="1600" b="1" dirty="0" smtClean="0">
                <a:solidFill>
                  <a:srgbClr val="C00000"/>
                </a:solidFill>
              </a:rPr>
              <a:t> 만들 수 있다</a:t>
            </a:r>
            <a:endParaRPr lang="ko-KR" altLang="en-US" sz="1600" b="1" dirty="0">
              <a:solidFill>
                <a:srgbClr val="C00000"/>
              </a:solidFill>
            </a:endParaRPr>
          </a:p>
        </p:txBody>
      </p:sp>
      <p:sp>
        <p:nvSpPr>
          <p:cNvPr id="6" name="아래쪽 화살표 5"/>
          <p:cNvSpPr/>
          <p:nvPr/>
        </p:nvSpPr>
        <p:spPr>
          <a:xfrm rot="2900666">
            <a:off x="2571340" y="3756002"/>
            <a:ext cx="484632" cy="40768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 smtClean="0"/>
              <a:t>미디어 객체</a:t>
            </a:r>
            <a:r>
              <a:rPr lang="en-US" altLang="ko-KR" sz="2400" dirty="0" smtClean="0"/>
              <a:t>,</a:t>
            </a:r>
            <a:r>
              <a:rPr lang="ko-KR" altLang="en-US" sz="2400" dirty="0" smtClean="0"/>
              <a:t>목록그룹</a:t>
            </a:r>
            <a:r>
              <a:rPr lang="en-US" altLang="ko-KR" sz="2400" dirty="0" smtClean="0"/>
              <a:t>,</a:t>
            </a:r>
            <a:r>
              <a:rPr lang="ko-KR" altLang="en-US" sz="2400" dirty="0" smtClean="0"/>
              <a:t>패널</a:t>
            </a:r>
            <a:r>
              <a:rPr lang="en-US" altLang="ko-KR" sz="2400" dirty="0" smtClean="0"/>
              <a:t>,Wells(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media.html</a:t>
            </a:r>
            <a:r>
              <a:rPr lang="ko-KR" altLang="en-US" sz="2400" b="1" dirty="0" smtClean="0">
                <a:solidFill>
                  <a:srgbClr val="FF0000"/>
                </a:solidFill>
              </a:rPr>
              <a:t>파일 </a:t>
            </a:r>
            <a:r>
              <a:rPr lang="ko-KR" altLang="en-US" sz="2400" dirty="0" smtClean="0"/>
              <a:t>작성</a:t>
            </a:r>
            <a:r>
              <a:rPr lang="en-US" altLang="ko-KR" sz="2400" dirty="0" smtClean="0"/>
              <a:t>)(3)</a:t>
            </a:r>
            <a:br>
              <a:rPr lang="en-US" altLang="ko-KR" sz="2400" dirty="0" smtClean="0"/>
            </a:br>
            <a:r>
              <a:rPr lang="en-US" altLang="ko-KR" sz="2400" dirty="0" smtClean="0"/>
              <a:t>(</a:t>
            </a:r>
            <a:r>
              <a:rPr lang="ko-KR" altLang="en-US" sz="2400" dirty="0" smtClean="0">
                <a:solidFill>
                  <a:srgbClr val="C00000"/>
                </a:solidFill>
              </a:rPr>
              <a:t>목록태그를 사용해서 미디어객체를 만드는 방법</a:t>
            </a:r>
            <a:r>
              <a:rPr lang="en-US" altLang="ko-KR" sz="2400" dirty="0" smtClean="0"/>
              <a:t>)</a:t>
            </a:r>
            <a:endParaRPr lang="ko-KR" alt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571472" y="2928934"/>
            <a:ext cx="6324167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&lt;</a:t>
            </a:r>
            <a:r>
              <a:rPr lang="en-US" altLang="ko-KR" dirty="0" err="1" smtClean="0"/>
              <a:t>ul</a:t>
            </a:r>
            <a:r>
              <a:rPr lang="en-US" altLang="ko-KR" dirty="0" smtClean="0"/>
              <a:t> class=“</a:t>
            </a:r>
            <a:r>
              <a:rPr lang="en-US" altLang="ko-KR" b="1" dirty="0" smtClean="0">
                <a:solidFill>
                  <a:srgbClr val="C00000"/>
                </a:solidFill>
              </a:rPr>
              <a:t>media-list</a:t>
            </a:r>
            <a:r>
              <a:rPr lang="en-US" altLang="ko-KR" dirty="0" smtClean="0"/>
              <a:t>”&gt;</a:t>
            </a:r>
          </a:p>
          <a:p>
            <a:r>
              <a:rPr lang="en-US" altLang="ko-KR" dirty="0" smtClean="0"/>
              <a:t>&lt;</a:t>
            </a:r>
            <a:r>
              <a:rPr lang="en-US" altLang="ko-KR" dirty="0" err="1" smtClean="0"/>
              <a:t>li</a:t>
            </a:r>
            <a:r>
              <a:rPr lang="en-US" altLang="ko-KR" dirty="0" smtClean="0"/>
              <a:t> class=“</a:t>
            </a:r>
            <a:r>
              <a:rPr lang="en-US" altLang="ko-KR" b="1" dirty="0" smtClean="0">
                <a:solidFill>
                  <a:srgbClr val="C00000"/>
                </a:solidFill>
              </a:rPr>
              <a:t>media</a:t>
            </a:r>
            <a:r>
              <a:rPr lang="en-US" altLang="ko-KR" dirty="0" smtClean="0"/>
              <a:t>”&gt;</a:t>
            </a:r>
          </a:p>
          <a:p>
            <a:r>
              <a:rPr lang="en-US" altLang="ko-KR" dirty="0" smtClean="0"/>
              <a:t>  &lt;a class=“</a:t>
            </a:r>
            <a:r>
              <a:rPr lang="en-US" altLang="ko-KR" b="1" dirty="0" smtClean="0">
                <a:solidFill>
                  <a:srgbClr val="C00000"/>
                </a:solidFill>
              </a:rPr>
              <a:t>pull-left</a:t>
            </a:r>
            <a:r>
              <a:rPr lang="en-US" altLang="ko-KR" dirty="0" smtClean="0"/>
              <a:t>” </a:t>
            </a:r>
            <a:r>
              <a:rPr lang="en-US" altLang="ko-KR" dirty="0" err="1" smtClean="0"/>
              <a:t>href</a:t>
            </a:r>
            <a:r>
              <a:rPr lang="en-US" altLang="ko-KR" dirty="0" smtClean="0"/>
              <a:t>=“#”&gt;</a:t>
            </a:r>
          </a:p>
          <a:p>
            <a:r>
              <a:rPr lang="en-US" altLang="ko-KR" dirty="0" smtClean="0"/>
              <a:t>        &lt;</a:t>
            </a:r>
            <a:r>
              <a:rPr lang="en-US" altLang="ko-KR" dirty="0" err="1" smtClean="0"/>
              <a:t>img</a:t>
            </a:r>
            <a:r>
              <a:rPr lang="en-US" altLang="ko-KR" dirty="0" smtClean="0"/>
              <a:t> class=“</a:t>
            </a:r>
            <a:r>
              <a:rPr lang="en-US" altLang="ko-KR" b="1" dirty="0" smtClean="0">
                <a:solidFill>
                  <a:srgbClr val="C00000"/>
                </a:solidFill>
              </a:rPr>
              <a:t>media-object</a:t>
            </a:r>
            <a:r>
              <a:rPr lang="en-US" altLang="ko-KR" dirty="0" smtClean="0"/>
              <a:t>” </a:t>
            </a:r>
            <a:r>
              <a:rPr lang="en-US" altLang="ko-KR" dirty="0" err="1" smtClean="0"/>
              <a:t>src</a:t>
            </a:r>
            <a:r>
              <a:rPr lang="en-US" altLang="ko-KR" dirty="0" smtClean="0"/>
              <a:t>=“…..” alt=“…”&gt;</a:t>
            </a:r>
          </a:p>
          <a:p>
            <a:r>
              <a:rPr lang="en-US" altLang="ko-KR" dirty="0" smtClean="0"/>
              <a:t>   &lt;/a&gt;</a:t>
            </a:r>
          </a:p>
          <a:p>
            <a:r>
              <a:rPr lang="en-US" altLang="ko-KR" dirty="0" smtClean="0"/>
              <a:t>   &lt;div class=“</a:t>
            </a:r>
            <a:r>
              <a:rPr lang="en-US" altLang="ko-KR" b="1" dirty="0" smtClean="0">
                <a:solidFill>
                  <a:srgbClr val="C00000"/>
                </a:solidFill>
              </a:rPr>
              <a:t>media-body</a:t>
            </a:r>
            <a:r>
              <a:rPr lang="en-US" altLang="ko-KR" dirty="0" smtClean="0"/>
              <a:t>”&gt;</a:t>
            </a:r>
          </a:p>
          <a:p>
            <a:r>
              <a:rPr lang="en-US" altLang="ko-KR" dirty="0" smtClean="0"/>
              <a:t>         &lt;h4 class=“media-heading”&gt;Media heading &lt;/h4&gt;</a:t>
            </a:r>
          </a:p>
          <a:p>
            <a:r>
              <a:rPr lang="en-US" altLang="ko-KR" dirty="0" smtClean="0"/>
              <a:t>          … </a:t>
            </a:r>
            <a:r>
              <a:rPr lang="ko-KR" altLang="en-US" dirty="0" smtClean="0"/>
              <a:t>내용 기술</a:t>
            </a:r>
            <a:endParaRPr lang="en-US" altLang="ko-KR" dirty="0" smtClean="0"/>
          </a:p>
          <a:p>
            <a:r>
              <a:rPr lang="en-US" altLang="ko-KR" dirty="0" smtClean="0"/>
              <a:t>    &lt;/div&gt;</a:t>
            </a:r>
          </a:p>
          <a:p>
            <a:r>
              <a:rPr lang="en-US" altLang="ko-KR" dirty="0" smtClean="0"/>
              <a:t>&lt;/</a:t>
            </a:r>
            <a:r>
              <a:rPr lang="en-US" altLang="ko-KR" dirty="0" err="1" smtClean="0"/>
              <a:t>li</a:t>
            </a:r>
            <a:r>
              <a:rPr lang="en-US" altLang="ko-KR" dirty="0" smtClean="0"/>
              <a:t>&gt;</a:t>
            </a:r>
          </a:p>
          <a:p>
            <a:r>
              <a:rPr lang="en-US" altLang="ko-KR" dirty="0" smtClean="0"/>
              <a:t>&lt;/</a:t>
            </a:r>
            <a:r>
              <a:rPr lang="en-US" altLang="ko-KR" dirty="0" err="1" smtClean="0"/>
              <a:t>ul</a:t>
            </a:r>
            <a:r>
              <a:rPr lang="en-US" altLang="ko-KR" dirty="0" smtClean="0"/>
              <a:t>&gt;</a:t>
            </a:r>
            <a:endParaRPr lang="ko-KR" altLang="en-US" dirty="0"/>
          </a:p>
        </p:txBody>
      </p:sp>
      <p:sp>
        <p:nvSpPr>
          <p:cNvPr id="5" name="오른쪽 화살표 4"/>
          <p:cNvSpPr/>
          <p:nvPr/>
        </p:nvSpPr>
        <p:spPr>
          <a:xfrm rot="18922591">
            <a:off x="2809839" y="3309250"/>
            <a:ext cx="357190" cy="2143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428992" y="2357430"/>
            <a:ext cx="432842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solidFill>
                  <a:srgbClr val="7030A0"/>
                </a:solidFill>
              </a:rPr>
              <a:t>pull-right=&gt;</a:t>
            </a:r>
            <a:r>
              <a:rPr lang="ko-KR" altLang="en-US" sz="1400" b="1" dirty="0" smtClean="0">
                <a:solidFill>
                  <a:srgbClr val="7030A0"/>
                </a:solidFill>
              </a:rPr>
              <a:t>이미지는 오른쪽으로 배치가능</a:t>
            </a:r>
            <a:endParaRPr lang="en-US" altLang="ko-KR" sz="1400" b="1" dirty="0" smtClean="0">
              <a:solidFill>
                <a:srgbClr val="7030A0"/>
              </a:solidFill>
            </a:endParaRPr>
          </a:p>
          <a:p>
            <a:r>
              <a:rPr lang="ko-KR" altLang="en-US" sz="1400" b="1" dirty="0" smtClean="0">
                <a:solidFill>
                  <a:srgbClr val="7030A0"/>
                </a:solidFill>
              </a:rPr>
              <a:t>목록그룹은 단순히 목록을 그룹으로 묶기도</a:t>
            </a:r>
            <a:endParaRPr lang="en-US" altLang="ko-KR" sz="1400" b="1" dirty="0" smtClean="0">
              <a:solidFill>
                <a:srgbClr val="7030A0"/>
              </a:solidFill>
            </a:endParaRPr>
          </a:p>
          <a:p>
            <a:r>
              <a:rPr lang="ko-KR" altLang="en-US" sz="1400" b="1" dirty="0" smtClean="0">
                <a:solidFill>
                  <a:srgbClr val="7030A0"/>
                </a:solidFill>
              </a:rPr>
              <a:t>하지만</a:t>
            </a:r>
            <a:r>
              <a:rPr lang="en-US" altLang="ko-KR" sz="1400" b="1" dirty="0" smtClean="0">
                <a:solidFill>
                  <a:srgbClr val="7030A0"/>
                </a:solidFill>
              </a:rPr>
              <a:t>, </a:t>
            </a:r>
            <a:r>
              <a:rPr lang="ko-KR" altLang="en-US" sz="1400" b="1" dirty="0" smtClean="0">
                <a:solidFill>
                  <a:srgbClr val="7030A0"/>
                </a:solidFill>
              </a:rPr>
              <a:t>주로 웹사이트의 서브페이지의 오른쪽</a:t>
            </a:r>
            <a:endParaRPr lang="en-US" altLang="ko-KR" sz="1400" b="1" dirty="0" smtClean="0">
              <a:solidFill>
                <a:srgbClr val="7030A0"/>
              </a:solidFill>
            </a:endParaRPr>
          </a:p>
          <a:p>
            <a:r>
              <a:rPr lang="ko-KR" altLang="en-US" sz="1400" b="1" dirty="0" smtClean="0">
                <a:solidFill>
                  <a:srgbClr val="7030A0"/>
                </a:solidFill>
              </a:rPr>
              <a:t>또는 왼쪽에 위치한 서브메뉴를 </a:t>
            </a:r>
            <a:r>
              <a:rPr lang="ko-KR" altLang="en-US" sz="1400" b="1" dirty="0" err="1" smtClean="0">
                <a:solidFill>
                  <a:srgbClr val="7030A0"/>
                </a:solidFill>
              </a:rPr>
              <a:t>구성할때</a:t>
            </a:r>
            <a:r>
              <a:rPr lang="ko-KR" altLang="en-US" sz="1400" b="1" dirty="0" smtClean="0">
                <a:solidFill>
                  <a:srgbClr val="7030A0"/>
                </a:solidFill>
              </a:rPr>
              <a:t> 편리하다</a:t>
            </a:r>
            <a:r>
              <a:rPr lang="en-US" altLang="ko-KR" b="1" dirty="0" smtClean="0">
                <a:solidFill>
                  <a:srgbClr val="7030A0"/>
                </a:solidFill>
              </a:rPr>
              <a:t>.</a:t>
            </a:r>
            <a:endParaRPr lang="ko-KR" altLang="en-US" b="1" dirty="0">
              <a:solidFill>
                <a:srgbClr val="7030A0"/>
              </a:solidFill>
            </a:endParaRPr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 smtClean="0"/>
              <a:t>미디어 객체</a:t>
            </a:r>
            <a:r>
              <a:rPr lang="en-US" altLang="ko-KR" sz="2400" dirty="0" smtClean="0"/>
              <a:t>,</a:t>
            </a:r>
            <a:r>
              <a:rPr lang="ko-KR" altLang="en-US" sz="2400" dirty="0" smtClean="0"/>
              <a:t>목록그룹</a:t>
            </a:r>
            <a:r>
              <a:rPr lang="en-US" altLang="ko-KR" sz="2400" dirty="0" smtClean="0"/>
              <a:t>,</a:t>
            </a:r>
            <a:r>
              <a:rPr lang="ko-KR" altLang="en-US" sz="2400" dirty="0" smtClean="0"/>
              <a:t>패널</a:t>
            </a:r>
            <a:r>
              <a:rPr lang="en-US" altLang="ko-KR" sz="2400" dirty="0" smtClean="0"/>
              <a:t>,Wells(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media.html</a:t>
            </a:r>
            <a:r>
              <a:rPr lang="ko-KR" altLang="en-US" sz="2400" b="1" dirty="0" smtClean="0">
                <a:solidFill>
                  <a:srgbClr val="FF0000"/>
                </a:solidFill>
              </a:rPr>
              <a:t>파일 </a:t>
            </a:r>
            <a:r>
              <a:rPr lang="ko-KR" altLang="en-US" sz="2400" dirty="0" smtClean="0"/>
              <a:t>작성</a:t>
            </a:r>
            <a:r>
              <a:rPr lang="en-US" altLang="ko-KR" sz="2400" dirty="0" smtClean="0"/>
              <a:t>)(4)</a:t>
            </a:r>
            <a:br>
              <a:rPr lang="en-US" altLang="ko-KR" sz="2400" dirty="0" smtClean="0"/>
            </a:br>
            <a:r>
              <a:rPr lang="en-US" altLang="ko-KR" sz="2400" dirty="0" smtClean="0"/>
              <a:t>(</a:t>
            </a:r>
            <a:r>
              <a:rPr lang="ko-KR" altLang="en-US" sz="2400" dirty="0" smtClean="0">
                <a:solidFill>
                  <a:srgbClr val="C00000"/>
                </a:solidFill>
              </a:rPr>
              <a:t>목록태그를 사용해서 미디어객체를 만드는 방법</a:t>
            </a:r>
            <a:r>
              <a:rPr lang="en-US" altLang="ko-KR" sz="2400" dirty="0" smtClean="0"/>
              <a:t>)</a:t>
            </a:r>
            <a:endParaRPr lang="ko-KR" altLang="en-US" sz="2400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844" y="1357298"/>
            <a:ext cx="7646918" cy="33147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2844" y="4714884"/>
            <a:ext cx="7786741" cy="2000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214942" y="1714488"/>
            <a:ext cx="3648075" cy="21431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TextBox 7"/>
          <p:cNvSpPr txBox="1"/>
          <p:nvPr/>
        </p:nvSpPr>
        <p:spPr>
          <a:xfrm>
            <a:off x="6072198" y="3929066"/>
            <a:ext cx="17459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err="1" smtClean="0">
                <a:solidFill>
                  <a:srgbClr val="7030A0"/>
                </a:solidFill>
              </a:rPr>
              <a:t>댓글에</a:t>
            </a:r>
            <a:r>
              <a:rPr lang="ko-KR" altLang="en-US" sz="1400" b="1" dirty="0" smtClean="0">
                <a:solidFill>
                  <a:srgbClr val="7030A0"/>
                </a:solidFill>
              </a:rPr>
              <a:t> </a:t>
            </a:r>
            <a:r>
              <a:rPr lang="ko-KR" altLang="en-US" sz="1400" b="1" dirty="0" err="1" smtClean="0">
                <a:solidFill>
                  <a:srgbClr val="7030A0"/>
                </a:solidFill>
              </a:rPr>
              <a:t>댓글도</a:t>
            </a:r>
            <a:r>
              <a:rPr lang="ko-KR" altLang="en-US" sz="1400" b="1" dirty="0" smtClean="0">
                <a:solidFill>
                  <a:srgbClr val="7030A0"/>
                </a:solidFill>
              </a:rPr>
              <a:t> 가능</a:t>
            </a:r>
            <a:endParaRPr lang="ko-KR" altLang="en-US" sz="1400" b="1" dirty="0">
              <a:solidFill>
                <a:srgbClr val="7030A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 smtClean="0"/>
              <a:t>미디어 객체</a:t>
            </a:r>
            <a:r>
              <a:rPr lang="en-US" altLang="ko-KR" sz="2400" dirty="0" smtClean="0"/>
              <a:t>,</a:t>
            </a:r>
            <a:r>
              <a:rPr lang="ko-KR" altLang="en-US" sz="2400" dirty="0" smtClean="0"/>
              <a:t>목록그룹</a:t>
            </a:r>
            <a:r>
              <a:rPr lang="en-US" altLang="ko-KR" sz="2400" dirty="0" smtClean="0"/>
              <a:t>,</a:t>
            </a:r>
            <a:r>
              <a:rPr lang="ko-KR" altLang="en-US" sz="2400" dirty="0" smtClean="0"/>
              <a:t>패널</a:t>
            </a:r>
            <a:r>
              <a:rPr lang="en-US" altLang="ko-KR" sz="2400" dirty="0" smtClean="0"/>
              <a:t>,Wells(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media.html</a:t>
            </a:r>
            <a:r>
              <a:rPr lang="ko-KR" altLang="en-US" sz="2400" b="1" dirty="0" smtClean="0">
                <a:solidFill>
                  <a:srgbClr val="FF0000"/>
                </a:solidFill>
              </a:rPr>
              <a:t>파일 </a:t>
            </a:r>
            <a:r>
              <a:rPr lang="ko-KR" altLang="en-US" sz="2400" dirty="0" smtClean="0"/>
              <a:t>작성</a:t>
            </a:r>
            <a:r>
              <a:rPr lang="en-US" altLang="ko-KR" sz="2400" dirty="0" smtClean="0"/>
              <a:t>)(5)</a:t>
            </a:r>
            <a:br>
              <a:rPr lang="en-US" altLang="ko-KR" sz="2400" dirty="0" smtClean="0"/>
            </a:br>
            <a:r>
              <a:rPr lang="en-US" altLang="ko-KR" sz="2400" dirty="0" smtClean="0"/>
              <a:t>&lt;a class=“</a:t>
            </a:r>
            <a:r>
              <a:rPr lang="en-US" altLang="ko-KR" sz="2400" b="1" dirty="0" smtClean="0">
                <a:solidFill>
                  <a:srgbClr val="7030A0"/>
                </a:solidFill>
              </a:rPr>
              <a:t>pull-right</a:t>
            </a:r>
            <a:r>
              <a:rPr lang="en-US" altLang="ko-KR" sz="2400" dirty="0" smtClean="0"/>
              <a:t>” &gt;(</a:t>
            </a:r>
            <a:r>
              <a:rPr lang="ko-KR" altLang="en-US" sz="2400" dirty="0" smtClean="0"/>
              <a:t>이미지 오른쪽으로 정렬</a:t>
            </a:r>
            <a:r>
              <a:rPr lang="en-US" altLang="ko-KR" sz="2400" dirty="0" smtClean="0"/>
              <a:t>)</a:t>
            </a:r>
            <a:endParaRPr lang="ko-KR" altLang="en-US" sz="2400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844" y="1857364"/>
            <a:ext cx="8744139" cy="46434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아래쪽 화살표 4"/>
          <p:cNvSpPr/>
          <p:nvPr/>
        </p:nvSpPr>
        <p:spPr>
          <a:xfrm rot="3931787">
            <a:off x="1975143" y="4332604"/>
            <a:ext cx="285752" cy="28575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 smtClean="0"/>
              <a:t>목록그룹</a:t>
            </a:r>
            <a:r>
              <a:rPr lang="en-US" altLang="ko-KR" sz="2400" dirty="0" smtClean="0"/>
              <a:t>(list-group.html</a:t>
            </a:r>
            <a:r>
              <a:rPr lang="ko-KR" altLang="en-US" sz="2400" dirty="0" smtClean="0"/>
              <a:t>파일 생성</a:t>
            </a:r>
            <a:r>
              <a:rPr lang="en-US" altLang="ko-KR" sz="2400" dirty="0" smtClean="0"/>
              <a:t>)(1)</a:t>
            </a:r>
            <a:br>
              <a:rPr lang="en-US" altLang="ko-KR" sz="2400" dirty="0" smtClean="0"/>
            </a:br>
            <a:r>
              <a:rPr lang="en-US" altLang="ko-KR" sz="2400" dirty="0" smtClean="0"/>
              <a:t>&lt;</a:t>
            </a:r>
            <a:r>
              <a:rPr lang="en-US" altLang="ko-KR" sz="2400" dirty="0" err="1" smtClean="0"/>
              <a:t>ul</a:t>
            </a:r>
            <a:r>
              <a:rPr lang="en-US" altLang="ko-KR" sz="2400" dirty="0" smtClean="0"/>
              <a:t> class=“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list-group</a:t>
            </a:r>
            <a:r>
              <a:rPr lang="en-US" altLang="ko-KR" sz="2400" dirty="0" smtClean="0"/>
              <a:t>”&gt;&lt;</a:t>
            </a:r>
            <a:r>
              <a:rPr lang="en-US" altLang="ko-KR" sz="2400" dirty="0" err="1" smtClean="0"/>
              <a:t>li</a:t>
            </a:r>
            <a:r>
              <a:rPr lang="en-US" altLang="ko-KR" sz="2400" dirty="0" smtClean="0"/>
              <a:t> class=“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list-group-item</a:t>
            </a:r>
            <a:r>
              <a:rPr lang="en-US" altLang="ko-KR" sz="2400" dirty="0" smtClean="0"/>
              <a:t>”&gt;</a:t>
            </a:r>
            <a:endParaRPr lang="ko-KR" altLang="en-US" sz="2400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844" y="1428736"/>
            <a:ext cx="8801100" cy="5153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643702" y="1428736"/>
            <a:ext cx="1857388" cy="2196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786579" y="4714884"/>
            <a:ext cx="1785949" cy="16430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오른쪽 화살표 6"/>
          <p:cNvSpPr/>
          <p:nvPr/>
        </p:nvSpPr>
        <p:spPr>
          <a:xfrm>
            <a:off x="5643570" y="2143116"/>
            <a:ext cx="428628" cy="3571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오른쪽 화살표 7"/>
          <p:cNvSpPr/>
          <p:nvPr/>
        </p:nvSpPr>
        <p:spPr>
          <a:xfrm>
            <a:off x="4786314" y="5143512"/>
            <a:ext cx="214314" cy="2143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143504" y="5072074"/>
            <a:ext cx="15039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err="1" smtClean="0">
                <a:solidFill>
                  <a:srgbClr val="FF0000"/>
                </a:solidFill>
              </a:rPr>
              <a:t>활성화상태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 체크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429124" y="3500438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</a:rPr>
              <a:t>배지표시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sz="2400" dirty="0" smtClean="0"/>
              <a:t>목록그룹</a:t>
            </a:r>
            <a:r>
              <a:rPr lang="en-US" altLang="ko-KR" sz="2400" dirty="0" smtClean="0"/>
              <a:t>(list-group.html</a:t>
            </a:r>
            <a:r>
              <a:rPr lang="ko-KR" altLang="en-US" sz="2400" dirty="0" smtClean="0"/>
              <a:t>파일 생성</a:t>
            </a:r>
            <a:r>
              <a:rPr lang="en-US" altLang="ko-KR" sz="2400" dirty="0" smtClean="0"/>
              <a:t>)(2)</a:t>
            </a:r>
            <a:br>
              <a:rPr lang="en-US" altLang="ko-KR" sz="2400" dirty="0" smtClean="0"/>
            </a:br>
            <a:r>
              <a:rPr lang="en-US" altLang="ko-KR" sz="2400" dirty="0" smtClean="0"/>
              <a:t>&lt;</a:t>
            </a:r>
            <a:r>
              <a:rPr lang="en-US" altLang="ko-KR" sz="2400" dirty="0" err="1" smtClean="0"/>
              <a:t>ul</a:t>
            </a:r>
            <a:r>
              <a:rPr lang="en-US" altLang="ko-KR" sz="2400" dirty="0" smtClean="0"/>
              <a:t> class=“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list-group-item-heading</a:t>
            </a:r>
            <a:r>
              <a:rPr lang="en-US" altLang="ko-KR" sz="2400" dirty="0" smtClean="0"/>
              <a:t>”&gt;</a:t>
            </a:r>
            <a:br>
              <a:rPr lang="en-US" altLang="ko-KR" sz="2400" dirty="0" smtClean="0"/>
            </a:br>
            <a:r>
              <a:rPr lang="en-US" altLang="ko-KR" sz="2400" dirty="0" smtClean="0"/>
              <a:t>&lt;</a:t>
            </a:r>
            <a:r>
              <a:rPr lang="en-US" altLang="ko-KR" sz="2400" dirty="0" err="1" smtClean="0"/>
              <a:t>li</a:t>
            </a:r>
            <a:r>
              <a:rPr lang="en-US" altLang="ko-KR" sz="2400" dirty="0" smtClean="0"/>
              <a:t> class=“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list-group-item-text</a:t>
            </a:r>
            <a:r>
              <a:rPr lang="en-US" altLang="ko-KR" sz="2400" dirty="0" smtClean="0"/>
              <a:t>”&gt;</a:t>
            </a:r>
            <a:endParaRPr lang="ko-KR" altLang="en-US" sz="2400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2" y="1928802"/>
            <a:ext cx="8501090" cy="4705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786578" y="3214686"/>
            <a:ext cx="1802369" cy="20717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오른쪽 화살표 5"/>
          <p:cNvSpPr/>
          <p:nvPr/>
        </p:nvSpPr>
        <p:spPr>
          <a:xfrm>
            <a:off x="4929190" y="4000504"/>
            <a:ext cx="285752" cy="2857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5357818" y="3929066"/>
            <a:ext cx="156645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7030A0"/>
                </a:solidFill>
              </a:rPr>
              <a:t>목록그룹 내부</a:t>
            </a:r>
            <a:endParaRPr lang="en-US" altLang="ko-KR" sz="1400" b="1" dirty="0" smtClean="0">
              <a:solidFill>
                <a:srgbClr val="7030A0"/>
              </a:solidFill>
            </a:endParaRPr>
          </a:p>
          <a:p>
            <a:r>
              <a:rPr lang="ko-KR" altLang="en-US" sz="1400" b="1" dirty="0" smtClean="0">
                <a:solidFill>
                  <a:srgbClr val="7030A0"/>
                </a:solidFill>
              </a:rPr>
              <a:t>에는 다음과 같이</a:t>
            </a:r>
            <a:endParaRPr lang="en-US" altLang="ko-KR" sz="1400" b="1" dirty="0" smtClean="0">
              <a:solidFill>
                <a:srgbClr val="7030A0"/>
              </a:solidFill>
            </a:endParaRPr>
          </a:p>
          <a:p>
            <a:r>
              <a:rPr lang="ko-KR" altLang="en-US" sz="1400" b="1" dirty="0" smtClean="0">
                <a:solidFill>
                  <a:srgbClr val="7030A0"/>
                </a:solidFill>
              </a:rPr>
              <a:t>다양한 </a:t>
            </a:r>
            <a:r>
              <a:rPr lang="en-US" altLang="ko-KR" sz="1400" b="1" dirty="0" smtClean="0">
                <a:solidFill>
                  <a:srgbClr val="7030A0"/>
                </a:solidFill>
              </a:rPr>
              <a:t>html</a:t>
            </a:r>
            <a:r>
              <a:rPr lang="ko-KR" altLang="en-US" sz="1400" b="1" dirty="0" smtClean="0">
                <a:solidFill>
                  <a:srgbClr val="7030A0"/>
                </a:solidFill>
              </a:rPr>
              <a:t>태그</a:t>
            </a:r>
            <a:endParaRPr lang="en-US" altLang="ko-KR" sz="1400" b="1" dirty="0" smtClean="0">
              <a:solidFill>
                <a:srgbClr val="7030A0"/>
              </a:solidFill>
            </a:endParaRPr>
          </a:p>
          <a:p>
            <a:r>
              <a:rPr lang="ko-KR" altLang="en-US" sz="1400" b="1" dirty="0" smtClean="0">
                <a:solidFill>
                  <a:srgbClr val="7030A0"/>
                </a:solidFill>
              </a:rPr>
              <a:t>적용이 가능하다</a:t>
            </a:r>
            <a:r>
              <a:rPr lang="en-US" altLang="ko-KR" sz="1400" b="1" dirty="0" smtClean="0">
                <a:solidFill>
                  <a:srgbClr val="7030A0"/>
                </a:solidFill>
              </a:rPr>
              <a:t>.</a:t>
            </a:r>
            <a:endParaRPr lang="ko-KR" altLang="en-US" sz="1400" b="1" dirty="0">
              <a:solidFill>
                <a:srgbClr val="7030A0"/>
              </a:solidFill>
            </a:endParaRPr>
          </a:p>
        </p:txBody>
      </p: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 smtClean="0"/>
              <a:t>패널 생성</a:t>
            </a:r>
            <a:r>
              <a:rPr lang="en-US" altLang="ko-KR" sz="2400" dirty="0" smtClean="0"/>
              <a:t>(panel.html)</a:t>
            </a:r>
            <a:r>
              <a:rPr lang="ko-KR" altLang="en-US" sz="2400" dirty="0" smtClean="0"/>
              <a:t>작성</a:t>
            </a:r>
            <a:r>
              <a:rPr lang="en-US" altLang="ko-KR" sz="2400" dirty="0" smtClean="0"/>
              <a:t>(1)</a:t>
            </a:r>
            <a:br>
              <a:rPr lang="en-US" altLang="ko-KR" sz="2400" dirty="0" smtClean="0"/>
            </a:br>
            <a:r>
              <a:rPr lang="en-US" altLang="ko-KR" sz="2400" dirty="0" smtClean="0"/>
              <a:t>&lt;div class=“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panel </a:t>
            </a:r>
            <a:r>
              <a:rPr lang="en-US" altLang="ko-KR" sz="2400" b="1" dirty="0" err="1" smtClean="0">
                <a:solidFill>
                  <a:srgbClr val="FF0000"/>
                </a:solidFill>
              </a:rPr>
              <a:t>panel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-default, panel-body</a:t>
            </a:r>
            <a:r>
              <a:rPr lang="en-US" altLang="ko-KR" sz="2400" dirty="0" smtClean="0"/>
              <a:t>”&gt;</a:t>
            </a:r>
            <a:endParaRPr lang="ko-KR" altLang="en-US" sz="2400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1285860"/>
            <a:ext cx="8072494" cy="53149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214942" y="4214818"/>
            <a:ext cx="3643338" cy="1761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4786314" y="1571612"/>
            <a:ext cx="33954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7030A0"/>
                </a:solidFill>
              </a:rPr>
              <a:t>패널은 </a:t>
            </a:r>
            <a:r>
              <a:rPr lang="en-US" altLang="ko-KR" sz="1400" b="1" dirty="0" smtClean="0">
                <a:solidFill>
                  <a:srgbClr val="7030A0"/>
                </a:solidFill>
              </a:rPr>
              <a:t>DOM</a:t>
            </a:r>
            <a:r>
              <a:rPr lang="ko-KR" altLang="en-US" sz="1400" b="1" dirty="0" smtClean="0">
                <a:solidFill>
                  <a:srgbClr val="7030A0"/>
                </a:solidFill>
              </a:rPr>
              <a:t>으로 처리된 부분에 박스를</a:t>
            </a:r>
            <a:endParaRPr lang="en-US" altLang="ko-KR" sz="1400" b="1" dirty="0" smtClean="0">
              <a:solidFill>
                <a:srgbClr val="7030A0"/>
              </a:solidFill>
            </a:endParaRPr>
          </a:p>
          <a:p>
            <a:r>
              <a:rPr lang="ko-KR" altLang="en-US" sz="1400" b="1" dirty="0" smtClean="0">
                <a:solidFill>
                  <a:srgbClr val="7030A0"/>
                </a:solidFill>
              </a:rPr>
              <a:t>만들어 준다</a:t>
            </a:r>
            <a:r>
              <a:rPr lang="en-US" altLang="ko-KR" sz="1400" b="1" dirty="0" smtClean="0">
                <a:solidFill>
                  <a:srgbClr val="7030A0"/>
                </a:solidFill>
              </a:rPr>
              <a:t>.(ex </a:t>
            </a:r>
            <a:r>
              <a:rPr lang="ko-KR" altLang="en-US" sz="1400" b="1" dirty="0" smtClean="0">
                <a:solidFill>
                  <a:srgbClr val="7030A0"/>
                </a:solidFill>
              </a:rPr>
              <a:t>메모지</a:t>
            </a:r>
            <a:r>
              <a:rPr lang="en-US" altLang="ko-KR" sz="1400" b="1" dirty="0" smtClean="0">
                <a:solidFill>
                  <a:srgbClr val="7030A0"/>
                </a:solidFill>
              </a:rPr>
              <a:t>)</a:t>
            </a:r>
            <a:endParaRPr lang="ko-KR" altLang="en-US" sz="1400" b="1" dirty="0">
              <a:solidFill>
                <a:srgbClr val="7030A0"/>
              </a:solidFill>
            </a:endParaRPr>
          </a:p>
        </p:txBody>
      </p:sp>
      <p:sp>
        <p:nvSpPr>
          <p:cNvPr id="7" name="오른쪽 화살표 6"/>
          <p:cNvSpPr/>
          <p:nvPr/>
        </p:nvSpPr>
        <p:spPr>
          <a:xfrm>
            <a:off x="4286248" y="1643050"/>
            <a:ext cx="357190" cy="2857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오른쪽 화살표 7"/>
          <p:cNvSpPr/>
          <p:nvPr/>
        </p:nvSpPr>
        <p:spPr>
          <a:xfrm>
            <a:off x="4071934" y="3429000"/>
            <a:ext cx="357190" cy="2857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4572000" y="3429000"/>
            <a:ext cx="39414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solidFill>
                  <a:srgbClr val="002060"/>
                </a:solidFill>
              </a:rPr>
              <a:t>Panel-body</a:t>
            </a:r>
            <a:r>
              <a:rPr lang="ko-KR" altLang="en-US" sz="1400" b="1" dirty="0" smtClean="0">
                <a:solidFill>
                  <a:srgbClr val="002060"/>
                </a:solidFill>
              </a:rPr>
              <a:t>상단에는 </a:t>
            </a:r>
            <a:r>
              <a:rPr lang="en-US" altLang="ko-KR" sz="1400" b="1" dirty="0" smtClean="0">
                <a:solidFill>
                  <a:srgbClr val="002060"/>
                </a:solidFill>
              </a:rPr>
              <a:t>panel-heading </a:t>
            </a:r>
            <a:r>
              <a:rPr lang="ko-KR" altLang="en-US" sz="1400" b="1" dirty="0" err="1" smtClean="0">
                <a:solidFill>
                  <a:srgbClr val="002060"/>
                </a:solidFill>
              </a:rPr>
              <a:t>선택자를</a:t>
            </a:r>
            <a:endParaRPr lang="en-US" altLang="ko-KR" sz="1400" b="1" dirty="0" smtClean="0">
              <a:solidFill>
                <a:srgbClr val="002060"/>
              </a:solidFill>
            </a:endParaRPr>
          </a:p>
          <a:p>
            <a:r>
              <a:rPr lang="ko-KR" altLang="en-US" sz="1400" b="1" dirty="0" smtClean="0">
                <a:solidFill>
                  <a:srgbClr val="002060"/>
                </a:solidFill>
              </a:rPr>
              <a:t>추가해주면 상단이 있는 패널을 만들 수 있다</a:t>
            </a:r>
            <a:r>
              <a:rPr lang="en-US" altLang="ko-KR" sz="1400" b="1" dirty="0" smtClean="0">
                <a:solidFill>
                  <a:srgbClr val="002060"/>
                </a:solidFill>
              </a:rPr>
              <a:t>.</a:t>
            </a:r>
            <a:endParaRPr lang="ko-KR" altLang="en-US" sz="1400" b="1" dirty="0">
              <a:solidFill>
                <a:srgbClr val="002060"/>
              </a:solidFill>
            </a:endParaRPr>
          </a:p>
        </p:txBody>
      </p:sp>
      <p:sp>
        <p:nvSpPr>
          <p:cNvPr id="10" name="아래쪽 화살표 9"/>
          <p:cNvSpPr/>
          <p:nvPr/>
        </p:nvSpPr>
        <p:spPr>
          <a:xfrm>
            <a:off x="4214810" y="5500702"/>
            <a:ext cx="285752" cy="35719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3714744" y="5929330"/>
            <a:ext cx="38197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002060"/>
                </a:solidFill>
              </a:rPr>
              <a:t>패널에 제목을 설정해 줄 </a:t>
            </a:r>
            <a:r>
              <a:rPr lang="ko-KR" altLang="en-US" sz="1400" b="1" dirty="0" err="1" smtClean="0">
                <a:solidFill>
                  <a:srgbClr val="002060"/>
                </a:solidFill>
              </a:rPr>
              <a:t>수있다</a:t>
            </a:r>
            <a:r>
              <a:rPr lang="en-US" altLang="ko-KR" sz="1400" b="1" dirty="0" smtClean="0">
                <a:solidFill>
                  <a:srgbClr val="002060"/>
                </a:solidFill>
              </a:rPr>
              <a:t>.(panel-title)</a:t>
            </a:r>
            <a:endParaRPr lang="ko-KR" altLang="en-US" sz="1400" b="1" dirty="0">
              <a:solidFill>
                <a:srgbClr val="00206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sz="2400" dirty="0" smtClean="0"/>
              <a:t>패널에 버튼처럼 다양한 색상이 적용이 가능 </a:t>
            </a:r>
            <a:r>
              <a:rPr lang="en-US" altLang="ko-KR" sz="2400" dirty="0" smtClean="0"/>
              <a:t>(panel.html)</a:t>
            </a:r>
            <a:r>
              <a:rPr lang="ko-KR" altLang="en-US" sz="2400" dirty="0" smtClean="0"/>
              <a:t>작성</a:t>
            </a:r>
            <a:r>
              <a:rPr lang="en-US" altLang="ko-KR" sz="2400" dirty="0" smtClean="0"/>
              <a:t>(2)</a:t>
            </a:r>
            <a:br>
              <a:rPr lang="en-US" altLang="ko-KR" sz="2400" dirty="0" smtClean="0"/>
            </a:br>
            <a:r>
              <a:rPr lang="en-US" altLang="ko-KR" sz="2400" dirty="0" smtClean="0"/>
              <a:t>&lt;div class=“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panel-footer</a:t>
            </a:r>
            <a:r>
              <a:rPr lang="en-US" altLang="ko-KR" sz="2400" dirty="0" smtClean="0"/>
              <a:t>” 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panel-</a:t>
            </a:r>
            <a:r>
              <a:rPr lang="en-US" altLang="ko-KR" sz="2400" b="1" dirty="0" err="1" smtClean="0">
                <a:solidFill>
                  <a:srgbClr val="FF0000"/>
                </a:solidFill>
              </a:rPr>
              <a:t>primary,panel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-success,</a:t>
            </a:r>
            <a:br>
              <a:rPr lang="en-US" altLang="ko-KR" sz="2400" b="1" dirty="0" smtClean="0">
                <a:solidFill>
                  <a:srgbClr val="FF0000"/>
                </a:solidFill>
              </a:rPr>
            </a:br>
            <a:r>
              <a:rPr lang="en-US" altLang="ko-KR" sz="2400" b="1" dirty="0" smtClean="0">
                <a:solidFill>
                  <a:srgbClr val="FF0000"/>
                </a:solidFill>
              </a:rPr>
              <a:t>panel-</a:t>
            </a:r>
            <a:r>
              <a:rPr lang="en-US" altLang="ko-KR" sz="2400" b="1" dirty="0" err="1" smtClean="0">
                <a:solidFill>
                  <a:srgbClr val="FF0000"/>
                </a:solidFill>
              </a:rPr>
              <a:t>info,panel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-</a:t>
            </a:r>
            <a:r>
              <a:rPr lang="en-US" altLang="ko-KR" sz="2400" b="1" dirty="0" err="1" smtClean="0">
                <a:solidFill>
                  <a:srgbClr val="FF0000"/>
                </a:solidFill>
              </a:rPr>
              <a:t>warning,panel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-danger</a:t>
            </a:r>
            <a:r>
              <a:rPr lang="en-US" altLang="ko-KR" sz="2400" dirty="0" smtClean="0"/>
              <a:t>&gt;</a:t>
            </a:r>
            <a:endParaRPr lang="ko-KR" altLang="en-US" sz="2400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1571612"/>
            <a:ext cx="3874919" cy="1500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5720" y="3214686"/>
            <a:ext cx="3643338" cy="32303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643438" y="1500174"/>
            <a:ext cx="3729046" cy="32417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317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572000" y="4786322"/>
            <a:ext cx="4143404" cy="1910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319" name="Picture 7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857488" y="4143380"/>
            <a:ext cx="1846398" cy="857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오른쪽 화살표 9"/>
          <p:cNvSpPr/>
          <p:nvPr/>
        </p:nvSpPr>
        <p:spPr>
          <a:xfrm>
            <a:off x="1643042" y="2857496"/>
            <a:ext cx="285752" cy="1428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2000232" y="2786058"/>
            <a:ext cx="25157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solidFill>
                  <a:srgbClr val="FF0000"/>
                </a:solidFill>
              </a:rPr>
              <a:t>panel-footer 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패널 하단 생성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 smtClean="0"/>
              <a:t>패널에 테이블을 적용 작성</a:t>
            </a:r>
            <a:r>
              <a:rPr lang="en-US" altLang="ko-KR" sz="2400" dirty="0" smtClean="0"/>
              <a:t>(3)</a:t>
            </a:r>
            <a:br>
              <a:rPr lang="en-US" altLang="ko-KR" sz="2400" dirty="0" smtClean="0"/>
            </a:br>
            <a:r>
              <a:rPr lang="en-US" altLang="ko-KR" sz="2400" dirty="0" smtClean="0"/>
              <a:t>(</a:t>
            </a:r>
            <a:r>
              <a:rPr lang="ko-KR" altLang="en-US" sz="2400" b="1" dirty="0" smtClean="0">
                <a:solidFill>
                  <a:srgbClr val="FF0000"/>
                </a:solidFill>
              </a:rPr>
              <a:t>패널내부에 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panel-body</a:t>
            </a:r>
            <a:r>
              <a:rPr lang="ko-KR" altLang="en-US" sz="2400" b="1" dirty="0" smtClean="0">
                <a:solidFill>
                  <a:srgbClr val="FF0000"/>
                </a:solidFill>
              </a:rPr>
              <a:t>가 있는 경우</a:t>
            </a:r>
            <a:r>
              <a:rPr lang="en-US" altLang="ko-KR" sz="2400" dirty="0" smtClean="0"/>
              <a:t>)</a:t>
            </a:r>
            <a:endParaRPr lang="ko-KR" altLang="en-US" sz="2400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596" y="1643050"/>
            <a:ext cx="6934200" cy="38576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8597" y="5500702"/>
            <a:ext cx="6143668" cy="11477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857752" y="2285992"/>
            <a:ext cx="4067016" cy="16430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 smtClean="0"/>
              <a:t>패널에 테이블을 적용 작성</a:t>
            </a:r>
            <a:r>
              <a:rPr lang="en-US" altLang="ko-KR" sz="2400" dirty="0" smtClean="0"/>
              <a:t>(4)</a:t>
            </a:r>
            <a:br>
              <a:rPr lang="en-US" altLang="ko-KR" sz="2400" dirty="0" smtClean="0"/>
            </a:br>
            <a:r>
              <a:rPr lang="en-US" altLang="ko-KR" sz="2400" dirty="0" smtClean="0"/>
              <a:t>(</a:t>
            </a:r>
            <a:r>
              <a:rPr lang="ko-KR" altLang="en-US" sz="2400" b="1" dirty="0" smtClean="0">
                <a:solidFill>
                  <a:srgbClr val="FF0000"/>
                </a:solidFill>
              </a:rPr>
              <a:t>패널내부에 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panel-body</a:t>
            </a:r>
            <a:r>
              <a:rPr lang="ko-KR" altLang="en-US" sz="2400" b="1" dirty="0" smtClean="0">
                <a:solidFill>
                  <a:srgbClr val="FF0000"/>
                </a:solidFill>
              </a:rPr>
              <a:t>가 없는 경우</a:t>
            </a:r>
            <a:r>
              <a:rPr lang="en-US" altLang="ko-KR" sz="2400" dirty="0" smtClean="0"/>
              <a:t>)</a:t>
            </a:r>
            <a:endParaRPr lang="ko-KR" altLang="en-US" sz="2400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2" y="1571612"/>
            <a:ext cx="6619875" cy="49815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714744" y="2000240"/>
            <a:ext cx="5069934" cy="15716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 err="1" smtClean="0"/>
              <a:t>그리드</a:t>
            </a:r>
            <a:r>
              <a:rPr lang="ko-KR" altLang="en-US" sz="2400" dirty="0" smtClean="0"/>
              <a:t> 시스템 </a:t>
            </a:r>
            <a:r>
              <a:rPr lang="en-US" altLang="ko-KR" sz="2400" dirty="0" smtClean="0"/>
              <a:t>(5)-</a:t>
            </a:r>
            <a:r>
              <a:rPr lang="ko-KR" altLang="en-US" sz="2400" b="1" dirty="0" smtClean="0">
                <a:solidFill>
                  <a:srgbClr val="FF0000"/>
                </a:solidFill>
              </a:rPr>
              <a:t>오프셋을 사용시 </a:t>
            </a:r>
            <a:r>
              <a:rPr lang="ko-KR" altLang="en-US" sz="2400" b="1" dirty="0" err="1" smtClean="0">
                <a:solidFill>
                  <a:srgbClr val="FF0000"/>
                </a:solidFill>
              </a:rPr>
              <a:t>주의할점</a:t>
            </a:r>
            <a:endParaRPr lang="ko-KR" altLang="en-US" sz="2400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85786" y="1285860"/>
            <a:ext cx="6751284" cy="3500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0034" y="5072074"/>
            <a:ext cx="8372500" cy="16286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오른쪽 화살표 5"/>
          <p:cNvSpPr/>
          <p:nvPr/>
        </p:nvSpPr>
        <p:spPr>
          <a:xfrm>
            <a:off x="4643438" y="2928934"/>
            <a:ext cx="285752" cy="2857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5000628" y="2857496"/>
            <a:ext cx="33361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</a:rPr>
              <a:t>여백까지 포함해서 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13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열이 되어서 다음</a:t>
            </a:r>
            <a:endParaRPr lang="en-US" altLang="ko-KR" sz="1400" b="1" dirty="0" smtClean="0">
              <a:solidFill>
                <a:srgbClr val="FF0000"/>
              </a:solidFill>
            </a:endParaRPr>
          </a:p>
          <a:p>
            <a:r>
              <a:rPr lang="ko-KR" altLang="en-US" sz="1400" b="1" dirty="0" smtClean="0">
                <a:solidFill>
                  <a:srgbClr val="FF0000"/>
                </a:solidFill>
              </a:rPr>
              <a:t>행으로 </a:t>
            </a:r>
            <a:r>
              <a:rPr lang="ko-KR" altLang="en-US" sz="1400" b="1" dirty="0" err="1" smtClean="0">
                <a:solidFill>
                  <a:srgbClr val="FF0000"/>
                </a:solidFill>
              </a:rPr>
              <a:t>개행이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 이루어진다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.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8" name="아래쪽 화살표 7"/>
          <p:cNvSpPr/>
          <p:nvPr/>
        </p:nvSpPr>
        <p:spPr>
          <a:xfrm rot="3688015">
            <a:off x="6064377" y="5564319"/>
            <a:ext cx="357190" cy="35719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6429388" y="5429264"/>
            <a:ext cx="21050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err="1" smtClean="0">
                <a:solidFill>
                  <a:srgbClr val="FF0000"/>
                </a:solidFill>
              </a:rPr>
              <a:t>다음행에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 </a:t>
            </a:r>
            <a:r>
              <a:rPr lang="ko-KR" altLang="en-US" sz="1400" b="1" dirty="0" err="1" smtClean="0">
                <a:solidFill>
                  <a:srgbClr val="FF0000"/>
                </a:solidFill>
              </a:rPr>
              <a:t>개행이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 일어남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 smtClean="0"/>
              <a:t>패널에 테이블을 적용 작성</a:t>
            </a:r>
            <a:r>
              <a:rPr lang="en-US" altLang="ko-KR" sz="2400" dirty="0" smtClean="0"/>
              <a:t>(5)</a:t>
            </a:r>
            <a:br>
              <a:rPr lang="en-US" altLang="ko-KR" sz="2400" dirty="0" smtClean="0"/>
            </a:br>
            <a:r>
              <a:rPr lang="en-US" altLang="ko-KR" sz="2400" dirty="0" smtClean="0"/>
              <a:t>(</a:t>
            </a:r>
            <a:r>
              <a:rPr lang="ko-KR" altLang="en-US" sz="2400" b="1" dirty="0" smtClean="0">
                <a:solidFill>
                  <a:srgbClr val="FF0000"/>
                </a:solidFill>
              </a:rPr>
              <a:t>패널내부에 리스트 그룹 적용</a:t>
            </a:r>
            <a:r>
              <a:rPr lang="en-US" altLang="ko-KR" sz="2400" b="1" dirty="0" smtClean="0">
                <a:solidFill>
                  <a:srgbClr val="002060"/>
                </a:solidFill>
              </a:rPr>
              <a:t>)</a:t>
            </a:r>
            <a:endParaRPr lang="ko-KR" altLang="en-US" sz="2400" dirty="0">
              <a:solidFill>
                <a:srgbClr val="002060"/>
              </a:solidFill>
            </a:endParaRPr>
          </a:p>
        </p:txBody>
      </p:sp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3" y="2071678"/>
            <a:ext cx="5286412" cy="37150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500694" y="2714620"/>
            <a:ext cx="3429024" cy="16430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 smtClean="0"/>
              <a:t>Wells </a:t>
            </a:r>
            <a:r>
              <a:rPr lang="ko-KR" altLang="en-US" sz="2400" dirty="0" smtClean="0"/>
              <a:t>작성</a:t>
            </a:r>
            <a:r>
              <a:rPr lang="en-US" altLang="ko-KR" sz="2400" dirty="0" smtClean="0"/>
              <a:t>(</a:t>
            </a:r>
            <a:r>
              <a:rPr lang="ko-KR" altLang="en-US" sz="2400" b="1" dirty="0" smtClean="0">
                <a:solidFill>
                  <a:srgbClr val="FF0000"/>
                </a:solidFill>
              </a:rPr>
              <a:t>박스가 움푹 파인 효과를 내는 컴포넌트</a:t>
            </a:r>
            <a:r>
              <a:rPr lang="en-US" altLang="ko-KR" sz="2400" dirty="0" smtClean="0"/>
              <a:t>)</a:t>
            </a:r>
            <a:br>
              <a:rPr lang="en-US" altLang="ko-KR" sz="2400" dirty="0" smtClean="0"/>
            </a:br>
            <a:r>
              <a:rPr lang="en-US" altLang="ko-KR" sz="2400" dirty="0" smtClean="0"/>
              <a:t>&lt;div class=“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well</a:t>
            </a:r>
            <a:r>
              <a:rPr lang="en-US" altLang="ko-KR" sz="2400" dirty="0" smtClean="0"/>
              <a:t>”&gt;….&lt;/div&gt;</a:t>
            </a:r>
            <a:endParaRPr lang="ko-KR" altLang="en-US" sz="2400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596" y="1928802"/>
            <a:ext cx="7429520" cy="4353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857884" y="2214554"/>
            <a:ext cx="2826881" cy="25717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 err="1" smtClean="0"/>
              <a:t>그리드</a:t>
            </a:r>
            <a:r>
              <a:rPr lang="ko-KR" altLang="en-US" sz="2400" dirty="0" smtClean="0"/>
              <a:t> 시스템 </a:t>
            </a:r>
            <a:r>
              <a:rPr lang="en-US" altLang="ko-KR" sz="2400" dirty="0" smtClean="0"/>
              <a:t>(6)-</a:t>
            </a:r>
            <a:r>
              <a:rPr lang="ko-KR" altLang="en-US" sz="2400" dirty="0" smtClean="0"/>
              <a:t>변형레이아웃 구현</a:t>
            </a:r>
            <a:endParaRPr lang="ko-KR" altLang="en-US" sz="2400" dirty="0"/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4348" y="2143116"/>
            <a:ext cx="7572427" cy="29289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오른쪽 화살표 6"/>
          <p:cNvSpPr/>
          <p:nvPr/>
        </p:nvSpPr>
        <p:spPr>
          <a:xfrm rot="20207534">
            <a:off x="6199564" y="2841986"/>
            <a:ext cx="357190" cy="3571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6715140" y="2643182"/>
            <a:ext cx="20239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err="1" smtClean="0">
                <a:solidFill>
                  <a:srgbClr val="0070C0"/>
                </a:solidFill>
              </a:rPr>
              <a:t>header,footer,nav</a:t>
            </a:r>
            <a:r>
              <a:rPr lang="ko-KR" altLang="en-US" sz="1400" b="1" dirty="0" smtClean="0">
                <a:solidFill>
                  <a:srgbClr val="0070C0"/>
                </a:solidFill>
              </a:rPr>
              <a:t>태그</a:t>
            </a:r>
            <a:endParaRPr lang="en-US" altLang="ko-KR" sz="1400" b="1" dirty="0" smtClean="0">
              <a:solidFill>
                <a:srgbClr val="0070C0"/>
              </a:solidFill>
            </a:endParaRPr>
          </a:p>
          <a:p>
            <a:r>
              <a:rPr lang="ko-KR" altLang="en-US" sz="1400" b="1" dirty="0" smtClean="0">
                <a:solidFill>
                  <a:srgbClr val="0070C0"/>
                </a:solidFill>
              </a:rPr>
              <a:t>스타일을 적용</a:t>
            </a:r>
            <a:endParaRPr lang="en-US" altLang="ko-KR" sz="1400" b="1" dirty="0" smtClean="0">
              <a:solidFill>
                <a:srgbClr val="0070C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 err="1" smtClean="0"/>
              <a:t>그리드</a:t>
            </a:r>
            <a:r>
              <a:rPr lang="ko-KR" altLang="en-US" sz="2400" dirty="0" smtClean="0"/>
              <a:t> 시스템 </a:t>
            </a:r>
            <a:r>
              <a:rPr lang="en-US" altLang="ko-KR" sz="2400" dirty="0" smtClean="0"/>
              <a:t>(7)-</a:t>
            </a:r>
            <a:r>
              <a:rPr lang="ko-KR" altLang="en-US" sz="2400" dirty="0" smtClean="0"/>
              <a:t>변형레이아웃 구현</a:t>
            </a:r>
            <a:r>
              <a:rPr lang="en-US" altLang="ko-KR" sz="2400" dirty="0" smtClean="0"/>
              <a:t>(2</a:t>
            </a:r>
            <a:r>
              <a:rPr lang="ko-KR" altLang="en-US" sz="2400" dirty="0" smtClean="0"/>
              <a:t>단 </a:t>
            </a:r>
            <a:r>
              <a:rPr lang="ko-KR" altLang="en-US" sz="2400" dirty="0" err="1" smtClean="0"/>
              <a:t>그리드</a:t>
            </a:r>
            <a:r>
              <a:rPr lang="en-US" altLang="ko-KR" sz="2400" dirty="0" smtClean="0"/>
              <a:t>)</a:t>
            </a:r>
            <a:endParaRPr lang="ko-KR" altLang="en-US" sz="2400" dirty="0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0678" y="2071678"/>
            <a:ext cx="8484726" cy="4500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643306" y="1928802"/>
            <a:ext cx="4936815" cy="2220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4071934" y="3571876"/>
            <a:ext cx="548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2</a:t>
            </a:r>
            <a:r>
              <a:rPr lang="ko-KR" altLang="en-US" b="1" dirty="0" smtClean="0">
                <a:solidFill>
                  <a:srgbClr val="FF0000"/>
                </a:solidFill>
              </a:rPr>
              <a:t>열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858016" y="3571876"/>
            <a:ext cx="681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10</a:t>
            </a:r>
            <a:r>
              <a:rPr lang="ko-KR" altLang="en-US" b="1" dirty="0" smtClean="0">
                <a:solidFill>
                  <a:srgbClr val="FF0000"/>
                </a:solidFill>
              </a:rPr>
              <a:t>열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8" name="오른쪽 화살표 7"/>
          <p:cNvSpPr/>
          <p:nvPr/>
        </p:nvSpPr>
        <p:spPr>
          <a:xfrm>
            <a:off x="2500298" y="3857628"/>
            <a:ext cx="285752" cy="2143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2857488" y="3857628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</a:rPr>
              <a:t>본문부분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 err="1" smtClean="0"/>
              <a:t>그리드</a:t>
            </a:r>
            <a:r>
              <a:rPr lang="ko-KR" altLang="en-US" sz="2400" dirty="0" smtClean="0"/>
              <a:t> 시스템 </a:t>
            </a:r>
            <a:r>
              <a:rPr lang="en-US" altLang="ko-KR" sz="2400" dirty="0" smtClean="0"/>
              <a:t>(8)-</a:t>
            </a:r>
            <a:r>
              <a:rPr lang="ko-KR" altLang="en-US" sz="2400" dirty="0" smtClean="0"/>
              <a:t>변형레이아웃 구현</a:t>
            </a:r>
            <a:r>
              <a:rPr lang="en-US" altLang="ko-KR" sz="2400" dirty="0" smtClean="0"/>
              <a:t>(3</a:t>
            </a:r>
            <a:r>
              <a:rPr lang="ko-KR" altLang="en-US" sz="2400" dirty="0" smtClean="0"/>
              <a:t>단 </a:t>
            </a:r>
            <a:r>
              <a:rPr lang="ko-KR" altLang="en-US" sz="2400" dirty="0" err="1" smtClean="0"/>
              <a:t>그리드</a:t>
            </a:r>
            <a:r>
              <a:rPr lang="en-US" altLang="ko-KR" sz="2400" dirty="0" smtClean="0"/>
              <a:t>)</a:t>
            </a:r>
            <a:endParaRPr lang="ko-KR" altLang="en-US" sz="2400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4348" y="1857364"/>
            <a:ext cx="7162800" cy="2495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오른쪽 화살표 7"/>
          <p:cNvSpPr/>
          <p:nvPr/>
        </p:nvSpPr>
        <p:spPr>
          <a:xfrm rot="4883901">
            <a:off x="3571134" y="4279778"/>
            <a:ext cx="500066" cy="4286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500430" y="4857760"/>
            <a:ext cx="27558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</a:rPr>
              <a:t>앞의 예제 에 추가</a:t>
            </a:r>
            <a:endParaRPr lang="en-US" altLang="ko-KR" sz="1400" b="1" dirty="0" smtClean="0">
              <a:solidFill>
                <a:srgbClr val="FF0000"/>
              </a:solidFill>
            </a:endParaRPr>
          </a:p>
          <a:p>
            <a:r>
              <a:rPr lang="ko-KR" altLang="en-US" sz="1400" b="1" dirty="0" smtClean="0">
                <a:solidFill>
                  <a:srgbClr val="FF0000"/>
                </a:solidFill>
              </a:rPr>
              <a:t>마지막 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3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단에 대한  스타일 적용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 err="1" smtClean="0"/>
              <a:t>그리드</a:t>
            </a:r>
            <a:r>
              <a:rPr lang="ko-KR" altLang="en-US" sz="2400" dirty="0" smtClean="0"/>
              <a:t> 시스템 </a:t>
            </a:r>
            <a:r>
              <a:rPr lang="en-US" altLang="ko-KR" sz="2400" dirty="0" smtClean="0"/>
              <a:t>(9)-</a:t>
            </a:r>
            <a:r>
              <a:rPr lang="ko-KR" altLang="en-US" sz="2400" dirty="0" smtClean="0"/>
              <a:t>변형레이아웃 구현</a:t>
            </a:r>
            <a:r>
              <a:rPr lang="en-US" altLang="ko-KR" sz="2400" dirty="0" smtClean="0"/>
              <a:t>(3</a:t>
            </a:r>
            <a:r>
              <a:rPr lang="ko-KR" altLang="en-US" sz="2400" dirty="0" smtClean="0"/>
              <a:t>단 </a:t>
            </a:r>
            <a:r>
              <a:rPr lang="ko-KR" altLang="en-US" sz="2400" dirty="0" err="1" smtClean="0"/>
              <a:t>그리드</a:t>
            </a:r>
            <a:r>
              <a:rPr lang="en-US" altLang="ko-KR" sz="2400" dirty="0" smtClean="0"/>
              <a:t>)</a:t>
            </a:r>
            <a:endParaRPr lang="ko-KR" altLang="en-US" sz="2400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1714488"/>
            <a:ext cx="8572560" cy="47577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928926" y="1428736"/>
            <a:ext cx="5867329" cy="2000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오른쪽 화살표 5"/>
          <p:cNvSpPr/>
          <p:nvPr/>
        </p:nvSpPr>
        <p:spPr>
          <a:xfrm>
            <a:off x="4786314" y="5143512"/>
            <a:ext cx="357190" cy="3571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5357818" y="5143512"/>
            <a:ext cx="316330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err="1" smtClean="0">
                <a:solidFill>
                  <a:srgbClr val="002060"/>
                </a:solidFill>
              </a:rPr>
              <a:t>css</a:t>
            </a:r>
            <a:r>
              <a:rPr lang="en-US" altLang="ko-KR" sz="1400" b="1" dirty="0" smtClean="0">
                <a:solidFill>
                  <a:srgbClr val="002060"/>
                </a:solidFill>
              </a:rPr>
              <a:t>-&gt;float</a:t>
            </a:r>
            <a:r>
              <a:rPr lang="ko-KR" altLang="en-US" sz="1400" b="1" dirty="0" smtClean="0">
                <a:solidFill>
                  <a:srgbClr val="002060"/>
                </a:solidFill>
              </a:rPr>
              <a:t>속성으로 레이아웃을 변경</a:t>
            </a:r>
            <a:endParaRPr lang="en-US" altLang="ko-KR" sz="1400" b="1" dirty="0" smtClean="0">
              <a:solidFill>
                <a:srgbClr val="002060"/>
              </a:solidFill>
            </a:endParaRPr>
          </a:p>
          <a:p>
            <a:r>
              <a:rPr lang="ko-KR" altLang="en-US" sz="1400" b="1" dirty="0" err="1" smtClean="0">
                <a:solidFill>
                  <a:srgbClr val="002060"/>
                </a:solidFill>
              </a:rPr>
              <a:t>그리드시스템</a:t>
            </a:r>
            <a:r>
              <a:rPr lang="en-US" altLang="ko-KR" sz="1400" b="1" dirty="0" smtClean="0">
                <a:solidFill>
                  <a:srgbClr val="002060"/>
                </a:solidFill>
              </a:rPr>
              <a:t>-&gt;</a:t>
            </a:r>
            <a:r>
              <a:rPr lang="ko-KR" altLang="en-US" sz="1400" b="1" dirty="0" smtClean="0">
                <a:solidFill>
                  <a:srgbClr val="002060"/>
                </a:solidFill>
              </a:rPr>
              <a:t>클래스 </a:t>
            </a:r>
            <a:r>
              <a:rPr lang="ko-KR" altLang="en-US" sz="1400" b="1" dirty="0" err="1" smtClean="0">
                <a:solidFill>
                  <a:srgbClr val="002060"/>
                </a:solidFill>
              </a:rPr>
              <a:t>선택자를</a:t>
            </a:r>
            <a:endParaRPr lang="en-US" altLang="ko-KR" sz="1400" b="1" dirty="0" smtClean="0">
              <a:solidFill>
                <a:srgbClr val="002060"/>
              </a:solidFill>
            </a:endParaRPr>
          </a:p>
          <a:p>
            <a:r>
              <a:rPr lang="en-US" altLang="ko-KR" sz="1400" b="1" dirty="0" smtClean="0">
                <a:solidFill>
                  <a:srgbClr val="002060"/>
                </a:solidFill>
              </a:rPr>
              <a:t> </a:t>
            </a:r>
            <a:r>
              <a:rPr lang="ko-KR" altLang="en-US" sz="1400" b="1" dirty="0" smtClean="0">
                <a:solidFill>
                  <a:srgbClr val="002060"/>
                </a:solidFill>
              </a:rPr>
              <a:t>이용해서 레이아웃을 변경시킨다</a:t>
            </a:r>
            <a:r>
              <a:rPr lang="en-US" altLang="ko-KR" sz="1400" b="1" dirty="0" smtClean="0">
                <a:solidFill>
                  <a:srgbClr val="002060"/>
                </a:solidFill>
              </a:rPr>
              <a:t>.</a:t>
            </a:r>
            <a:endParaRPr lang="ko-KR" altLang="en-US" sz="1400" b="1" dirty="0">
              <a:solidFill>
                <a:srgbClr val="002060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 smtClean="0"/>
              <a:t>Bootstrap</a:t>
            </a:r>
            <a:r>
              <a:rPr lang="ko-KR" altLang="en-US" sz="2400" dirty="0" smtClean="0"/>
              <a:t>의 다운로드 및 압축풀기</a:t>
            </a:r>
            <a:r>
              <a:rPr lang="en-US" altLang="ko-KR" sz="2400" dirty="0" smtClean="0"/>
              <a:t>(1)-</a:t>
            </a:r>
            <a:r>
              <a:rPr lang="ko-KR" altLang="en-US" sz="2400" dirty="0" smtClean="0"/>
              <a:t>한글버전</a:t>
            </a:r>
            <a:r>
              <a:rPr lang="en-US" altLang="ko-KR" sz="2400" dirty="0" smtClean="0"/>
              <a:t/>
            </a:r>
            <a:br>
              <a:rPr lang="en-US" altLang="ko-KR" sz="2400" dirty="0" smtClean="0"/>
            </a:br>
            <a:r>
              <a:rPr lang="en-US" altLang="ko-KR" sz="2400" b="1" dirty="0" smtClean="0">
                <a:solidFill>
                  <a:srgbClr val="FF0000"/>
                </a:solidFill>
              </a:rPr>
              <a:t>http://bootstrapk.com/</a:t>
            </a:r>
            <a:endParaRPr lang="ko-KR" altLang="en-US" sz="2400" b="1" dirty="0">
              <a:solidFill>
                <a:srgbClr val="FF0000"/>
              </a:solidFill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596" y="1928802"/>
            <a:ext cx="7766156" cy="38862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 err="1" smtClean="0"/>
              <a:t>그리드</a:t>
            </a:r>
            <a:r>
              <a:rPr lang="ko-KR" altLang="en-US" sz="2400" dirty="0" smtClean="0"/>
              <a:t> 시스템 </a:t>
            </a:r>
            <a:r>
              <a:rPr lang="en-US" altLang="ko-KR" sz="2400" dirty="0" smtClean="0"/>
              <a:t>(10)-</a:t>
            </a:r>
            <a:r>
              <a:rPr lang="ko-KR" altLang="en-US" sz="2400" dirty="0" smtClean="0"/>
              <a:t>변형레이아웃 구현</a:t>
            </a:r>
            <a:r>
              <a:rPr lang="en-US" altLang="ko-KR" sz="2400" dirty="0" smtClean="0"/>
              <a:t/>
            </a:r>
            <a:br>
              <a:rPr lang="en-US" altLang="ko-KR" sz="2400" dirty="0" smtClean="0"/>
            </a:br>
            <a:r>
              <a:rPr lang="en-US" altLang="ko-KR" sz="2400" dirty="0" smtClean="0"/>
              <a:t>(offset 2</a:t>
            </a:r>
            <a:r>
              <a:rPr lang="ko-KR" altLang="en-US" sz="2400" dirty="0" smtClean="0"/>
              <a:t>이 적용된 </a:t>
            </a:r>
            <a:r>
              <a:rPr lang="en-US" altLang="ko-KR" sz="2400" dirty="0" smtClean="0"/>
              <a:t>2</a:t>
            </a:r>
            <a:r>
              <a:rPr lang="ko-KR" altLang="en-US" sz="2400" dirty="0" smtClean="0"/>
              <a:t>단 </a:t>
            </a:r>
            <a:r>
              <a:rPr lang="ko-KR" altLang="en-US" sz="2400" dirty="0" err="1" smtClean="0"/>
              <a:t>그리드</a:t>
            </a:r>
            <a:r>
              <a:rPr lang="en-US" altLang="ko-KR" sz="2400" dirty="0" smtClean="0"/>
              <a:t>)</a:t>
            </a:r>
            <a:endParaRPr lang="ko-KR" altLang="en-US" sz="2400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2" y="1714488"/>
            <a:ext cx="8643998" cy="48577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643438" y="1714488"/>
            <a:ext cx="4163111" cy="1857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2571736" y="2714620"/>
            <a:ext cx="20267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solidFill>
                  <a:srgbClr val="FF0000"/>
                </a:solidFill>
              </a:rPr>
              <a:t>offset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포함해서 열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12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을</a:t>
            </a:r>
            <a:endParaRPr lang="en-US" altLang="ko-KR" sz="1400" b="1" dirty="0" smtClean="0">
              <a:solidFill>
                <a:srgbClr val="FF0000"/>
              </a:solidFill>
            </a:endParaRPr>
          </a:p>
          <a:p>
            <a:r>
              <a:rPr lang="ko-KR" altLang="en-US" sz="1400" b="1" dirty="0" smtClean="0">
                <a:solidFill>
                  <a:srgbClr val="FF0000"/>
                </a:solidFill>
              </a:rPr>
              <a:t>맞춰야 된다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.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7" name="오른쪽 화살표 6"/>
          <p:cNvSpPr/>
          <p:nvPr/>
        </p:nvSpPr>
        <p:spPr>
          <a:xfrm rot="19055085">
            <a:off x="2192735" y="3154879"/>
            <a:ext cx="357190" cy="2857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오른쪽 화살표 7"/>
          <p:cNvSpPr/>
          <p:nvPr/>
        </p:nvSpPr>
        <p:spPr>
          <a:xfrm>
            <a:off x="4714876" y="3643314"/>
            <a:ext cx="285752" cy="2143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072066" y="3571876"/>
            <a:ext cx="26487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err="1" smtClean="0">
                <a:solidFill>
                  <a:srgbClr val="FF0000"/>
                </a:solidFill>
              </a:rPr>
              <a:t>offest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 1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이면 아래와 같이 변경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 err="1" smtClean="0"/>
              <a:t>그리드</a:t>
            </a:r>
            <a:r>
              <a:rPr lang="ko-KR" altLang="en-US" sz="2400" dirty="0" smtClean="0"/>
              <a:t> 시스템 </a:t>
            </a:r>
            <a:r>
              <a:rPr lang="en-US" altLang="ko-KR" sz="2400" dirty="0" smtClean="0"/>
              <a:t>(11)-</a:t>
            </a:r>
            <a:r>
              <a:rPr lang="ko-KR" altLang="en-US" sz="2400" dirty="0" smtClean="0"/>
              <a:t>변형레이아웃 구현</a:t>
            </a:r>
            <a:r>
              <a:rPr lang="en-US" altLang="ko-KR" sz="2400" dirty="0" smtClean="0"/>
              <a:t/>
            </a:r>
            <a:br>
              <a:rPr lang="en-US" altLang="ko-KR" sz="2400" dirty="0" smtClean="0"/>
            </a:br>
            <a:r>
              <a:rPr lang="en-US" altLang="ko-KR" sz="2400" dirty="0" smtClean="0"/>
              <a:t>(</a:t>
            </a:r>
            <a:r>
              <a:rPr lang="ko-KR" altLang="en-US" sz="2400" dirty="0" smtClean="0"/>
              <a:t>중첩이 적용된 </a:t>
            </a:r>
            <a:r>
              <a:rPr lang="en-US" altLang="ko-KR" sz="2400" dirty="0" smtClean="0"/>
              <a:t>2</a:t>
            </a:r>
            <a:r>
              <a:rPr lang="ko-KR" altLang="en-US" sz="2400" dirty="0" smtClean="0"/>
              <a:t>단 </a:t>
            </a:r>
            <a:r>
              <a:rPr lang="ko-KR" altLang="en-US" sz="2400" dirty="0" err="1" smtClean="0"/>
              <a:t>그리드</a:t>
            </a:r>
            <a:r>
              <a:rPr lang="en-US" altLang="ko-KR" sz="2400" dirty="0" smtClean="0"/>
              <a:t>)</a:t>
            </a:r>
            <a:endParaRPr lang="ko-KR" altLang="en-US" sz="2400" dirty="0"/>
          </a:p>
        </p:txBody>
      </p:sp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844" y="1500174"/>
            <a:ext cx="8443098" cy="5214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7412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000496" y="1285860"/>
            <a:ext cx="4562111" cy="21431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2928926" y="4214818"/>
            <a:ext cx="10406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</a:rPr>
              <a:t>내부 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7,5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열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 err="1" smtClean="0"/>
              <a:t>그리드</a:t>
            </a:r>
            <a:r>
              <a:rPr lang="ko-KR" altLang="en-US" sz="2400" dirty="0" smtClean="0"/>
              <a:t> 시스템 </a:t>
            </a:r>
            <a:r>
              <a:rPr lang="en-US" altLang="ko-KR" sz="2400" dirty="0" smtClean="0"/>
              <a:t>(12)-</a:t>
            </a:r>
            <a:r>
              <a:rPr lang="ko-KR" altLang="en-US" sz="2400" b="1" dirty="0" smtClean="0">
                <a:solidFill>
                  <a:srgbClr val="FF0000"/>
                </a:solidFill>
              </a:rPr>
              <a:t>위치를 변경하는 경우</a:t>
            </a:r>
            <a:endParaRPr lang="ko-KR" altLang="en-US" sz="2400" b="1" dirty="0">
              <a:solidFill>
                <a:srgbClr val="FF0000"/>
              </a:solidFill>
            </a:endParaRP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1571612"/>
            <a:ext cx="8286808" cy="50720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643306" y="1571612"/>
            <a:ext cx="5286412" cy="21431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 smtClean="0"/>
              <a:t>2.</a:t>
            </a:r>
            <a:r>
              <a:rPr lang="ko-KR" altLang="en-US" sz="2400" dirty="0" err="1" smtClean="0"/>
              <a:t>타이포그래피</a:t>
            </a:r>
            <a:endParaRPr lang="ko-KR" alt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1357290" y="1214422"/>
            <a:ext cx="6474849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 smtClean="0">
                <a:solidFill>
                  <a:srgbClr val="FF0000"/>
                </a:solidFill>
              </a:rPr>
              <a:t>타이포그래피</a:t>
            </a:r>
            <a:endParaRPr lang="en-US" altLang="ko-KR" b="1" dirty="0" smtClean="0">
              <a:solidFill>
                <a:srgbClr val="FF0000"/>
              </a:solidFill>
            </a:endParaRPr>
          </a:p>
          <a:p>
            <a:endParaRPr lang="en-US" altLang="ko-KR" dirty="0" smtClean="0"/>
          </a:p>
          <a:p>
            <a:r>
              <a:rPr lang="en-US" altLang="ko-KR" sz="1600" b="1" dirty="0" smtClean="0">
                <a:solidFill>
                  <a:srgbClr val="7030A0"/>
                </a:solidFill>
              </a:rPr>
              <a:t>1.</a:t>
            </a:r>
            <a:r>
              <a:rPr lang="ko-KR" altLang="en-US" sz="1600" b="1" dirty="0" smtClean="0">
                <a:solidFill>
                  <a:srgbClr val="7030A0"/>
                </a:solidFill>
              </a:rPr>
              <a:t>부트스트랩의 기본 글꼴 </a:t>
            </a:r>
            <a:r>
              <a:rPr lang="en-US" altLang="ko-KR" sz="1600" b="1" dirty="0" smtClean="0">
                <a:solidFill>
                  <a:srgbClr val="7030A0"/>
                </a:solidFill>
              </a:rPr>
              <a:t>- Helvetica </a:t>
            </a:r>
            <a:r>
              <a:rPr lang="en-US" altLang="ko-KR" sz="1600" b="1" dirty="0" err="1" smtClean="0">
                <a:solidFill>
                  <a:srgbClr val="7030A0"/>
                </a:solidFill>
              </a:rPr>
              <a:t>Neue,Helvetica,Arial</a:t>
            </a:r>
            <a:endParaRPr lang="en-US" altLang="ko-KR" sz="1600" b="1" dirty="0" smtClean="0">
              <a:solidFill>
                <a:srgbClr val="7030A0"/>
              </a:solidFill>
            </a:endParaRPr>
          </a:p>
          <a:p>
            <a:r>
              <a:rPr lang="en-US" altLang="ko-KR" sz="1600" b="1" dirty="0" smtClean="0">
                <a:solidFill>
                  <a:srgbClr val="7030A0"/>
                </a:solidFill>
              </a:rPr>
              <a:t>2.</a:t>
            </a:r>
            <a:r>
              <a:rPr lang="ko-KR" altLang="en-US" sz="1600" b="1" dirty="0" smtClean="0">
                <a:solidFill>
                  <a:srgbClr val="7030A0"/>
                </a:solidFill>
              </a:rPr>
              <a:t>전체적인 글꼴 크기 </a:t>
            </a:r>
            <a:r>
              <a:rPr lang="en-US" altLang="ko-KR" sz="1600" b="1" dirty="0" smtClean="0">
                <a:solidFill>
                  <a:srgbClr val="7030A0"/>
                </a:solidFill>
              </a:rPr>
              <a:t>– 14px</a:t>
            </a:r>
          </a:p>
          <a:p>
            <a:r>
              <a:rPr lang="en-US" altLang="ko-KR" sz="1600" b="1" dirty="0" smtClean="0">
                <a:solidFill>
                  <a:srgbClr val="7030A0"/>
                </a:solidFill>
              </a:rPr>
              <a:t>3.</a:t>
            </a:r>
            <a:r>
              <a:rPr lang="ko-KR" altLang="en-US" sz="1600" b="1" dirty="0" smtClean="0">
                <a:solidFill>
                  <a:srgbClr val="7030A0"/>
                </a:solidFill>
              </a:rPr>
              <a:t>전체의 행간</a:t>
            </a:r>
            <a:r>
              <a:rPr lang="en-US" altLang="ko-KR" sz="1600" b="1" dirty="0" smtClean="0">
                <a:solidFill>
                  <a:srgbClr val="7030A0"/>
                </a:solidFill>
              </a:rPr>
              <a:t>-&gt;1.42857443</a:t>
            </a:r>
          </a:p>
          <a:p>
            <a:r>
              <a:rPr lang="en-US" altLang="ko-KR" sz="1600" b="1" dirty="0" smtClean="0">
                <a:solidFill>
                  <a:srgbClr val="7030A0"/>
                </a:solidFill>
              </a:rPr>
              <a:t>4.</a:t>
            </a:r>
            <a:r>
              <a:rPr lang="ko-KR" altLang="en-US" sz="1600" b="1" dirty="0" smtClean="0">
                <a:solidFill>
                  <a:srgbClr val="7030A0"/>
                </a:solidFill>
              </a:rPr>
              <a:t>글꼴 색 </a:t>
            </a:r>
            <a:r>
              <a:rPr lang="en-US" altLang="ko-KR" sz="1600" b="1" dirty="0" smtClean="0">
                <a:solidFill>
                  <a:srgbClr val="7030A0"/>
                </a:solidFill>
              </a:rPr>
              <a:t>– </a:t>
            </a:r>
            <a:r>
              <a:rPr lang="ko-KR" altLang="en-US" sz="1600" b="1" dirty="0" smtClean="0">
                <a:solidFill>
                  <a:srgbClr val="7030A0"/>
                </a:solidFill>
              </a:rPr>
              <a:t>진한 회색</a:t>
            </a:r>
            <a:endParaRPr lang="en-US" altLang="ko-KR" sz="1600" b="1" dirty="0" smtClean="0">
              <a:solidFill>
                <a:srgbClr val="7030A0"/>
              </a:solidFill>
            </a:endParaRPr>
          </a:p>
          <a:p>
            <a:r>
              <a:rPr lang="en-US" altLang="ko-KR" sz="1600" b="1" dirty="0" smtClean="0">
                <a:solidFill>
                  <a:srgbClr val="7030A0"/>
                </a:solidFill>
              </a:rPr>
              <a:t>5.</a:t>
            </a:r>
            <a:r>
              <a:rPr lang="ko-KR" altLang="en-US" sz="1600" b="1" dirty="0" smtClean="0">
                <a:solidFill>
                  <a:srgbClr val="7030A0"/>
                </a:solidFill>
              </a:rPr>
              <a:t>배경 색상 </a:t>
            </a:r>
            <a:r>
              <a:rPr lang="en-US" altLang="ko-KR" sz="1600" b="1" dirty="0" smtClean="0">
                <a:solidFill>
                  <a:srgbClr val="7030A0"/>
                </a:solidFill>
              </a:rPr>
              <a:t>– </a:t>
            </a:r>
            <a:r>
              <a:rPr lang="ko-KR" altLang="en-US" sz="1600" b="1" dirty="0" smtClean="0">
                <a:solidFill>
                  <a:srgbClr val="7030A0"/>
                </a:solidFill>
              </a:rPr>
              <a:t>흰색</a:t>
            </a:r>
            <a:endParaRPr lang="en-US" altLang="ko-KR" sz="1600" b="1" dirty="0" smtClean="0">
              <a:solidFill>
                <a:srgbClr val="7030A0"/>
              </a:solidFill>
            </a:endParaRPr>
          </a:p>
          <a:p>
            <a:r>
              <a:rPr lang="en-US" altLang="ko-KR" sz="1600" b="1" dirty="0" smtClean="0">
                <a:solidFill>
                  <a:srgbClr val="7030A0"/>
                </a:solidFill>
              </a:rPr>
              <a:t>6.</a:t>
            </a:r>
            <a:r>
              <a:rPr lang="ko-KR" altLang="en-US" sz="1600" b="1" dirty="0" smtClean="0">
                <a:solidFill>
                  <a:srgbClr val="7030A0"/>
                </a:solidFill>
              </a:rPr>
              <a:t>직접 부트스트랩의 파일을 편집하는 것보다 따로 설정이 권장 사항</a:t>
            </a:r>
            <a:endParaRPr lang="en-US" altLang="ko-KR" sz="1600" b="1" dirty="0" smtClean="0">
              <a:solidFill>
                <a:srgbClr val="7030A0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28662" y="3643314"/>
            <a:ext cx="6596078" cy="26432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오른쪽 화살표 5"/>
          <p:cNvSpPr/>
          <p:nvPr/>
        </p:nvSpPr>
        <p:spPr>
          <a:xfrm rot="19376093">
            <a:off x="5829258" y="4600873"/>
            <a:ext cx="428628" cy="2857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6357950" y="3714752"/>
            <a:ext cx="2472152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002060"/>
                </a:solidFill>
              </a:rPr>
              <a:t>브라우저마다 보여주는</a:t>
            </a:r>
            <a:endParaRPr lang="en-US" altLang="ko-KR" sz="1400" b="1" dirty="0" smtClean="0">
              <a:solidFill>
                <a:srgbClr val="002060"/>
              </a:solidFill>
            </a:endParaRPr>
          </a:p>
          <a:p>
            <a:r>
              <a:rPr lang="ko-KR" altLang="en-US" sz="1400" b="1" dirty="0" smtClean="0">
                <a:solidFill>
                  <a:srgbClr val="002060"/>
                </a:solidFill>
              </a:rPr>
              <a:t>기본 </a:t>
            </a:r>
            <a:r>
              <a:rPr lang="ko-KR" altLang="en-US" sz="1400" b="1" dirty="0" err="1" smtClean="0">
                <a:solidFill>
                  <a:srgbClr val="002060"/>
                </a:solidFill>
              </a:rPr>
              <a:t>글꼴체가</a:t>
            </a:r>
            <a:r>
              <a:rPr lang="ko-KR" altLang="en-US" sz="1400" b="1" dirty="0" smtClean="0">
                <a:solidFill>
                  <a:srgbClr val="002060"/>
                </a:solidFill>
              </a:rPr>
              <a:t> 다 </a:t>
            </a:r>
            <a:r>
              <a:rPr lang="ko-KR" altLang="en-US" sz="1400" b="1" dirty="0" err="1" smtClean="0">
                <a:solidFill>
                  <a:srgbClr val="002060"/>
                </a:solidFill>
              </a:rPr>
              <a:t>다를수가</a:t>
            </a:r>
            <a:endParaRPr lang="en-US" altLang="ko-KR" sz="1400" b="1" dirty="0" smtClean="0">
              <a:solidFill>
                <a:srgbClr val="002060"/>
              </a:solidFill>
            </a:endParaRPr>
          </a:p>
          <a:p>
            <a:r>
              <a:rPr lang="ko-KR" altLang="en-US" sz="1400" b="1" dirty="0" smtClean="0">
                <a:solidFill>
                  <a:srgbClr val="002060"/>
                </a:solidFill>
              </a:rPr>
              <a:t>있기에 이렇게 부트스트랩</a:t>
            </a:r>
            <a:endParaRPr lang="en-US" altLang="ko-KR" sz="1400" b="1" dirty="0" smtClean="0">
              <a:solidFill>
                <a:srgbClr val="002060"/>
              </a:solidFill>
            </a:endParaRPr>
          </a:p>
          <a:p>
            <a:r>
              <a:rPr lang="ko-KR" altLang="en-US" sz="1400" b="1" dirty="0" smtClean="0">
                <a:solidFill>
                  <a:srgbClr val="002060"/>
                </a:solidFill>
              </a:rPr>
              <a:t>설정 </a:t>
            </a:r>
            <a:r>
              <a:rPr lang="en-US" altLang="ko-KR" sz="1400" b="1" dirty="0" smtClean="0">
                <a:solidFill>
                  <a:srgbClr val="002060"/>
                </a:solidFill>
              </a:rPr>
              <a:t> </a:t>
            </a:r>
            <a:r>
              <a:rPr lang="ko-KR" altLang="en-US" sz="1400" b="1" dirty="0" smtClean="0">
                <a:solidFill>
                  <a:srgbClr val="002060"/>
                </a:solidFill>
              </a:rPr>
              <a:t>부분 다음에 따로 설정</a:t>
            </a:r>
            <a:endParaRPr lang="en-US" altLang="ko-KR" sz="1400" b="1" dirty="0" smtClean="0">
              <a:solidFill>
                <a:srgbClr val="002060"/>
              </a:solidFill>
            </a:endParaRPr>
          </a:p>
          <a:p>
            <a:r>
              <a:rPr lang="ko-KR" altLang="en-US" sz="1400" b="1" dirty="0" smtClean="0">
                <a:solidFill>
                  <a:srgbClr val="002060"/>
                </a:solidFill>
              </a:rPr>
              <a:t>하는 것이 좋다</a:t>
            </a:r>
            <a:r>
              <a:rPr lang="en-US" altLang="ko-KR" sz="1400" b="1" dirty="0" smtClean="0">
                <a:solidFill>
                  <a:srgbClr val="002060"/>
                </a:solidFill>
              </a:rPr>
              <a:t>.</a:t>
            </a:r>
            <a:endParaRPr lang="ko-KR" altLang="en-US" sz="1400" b="1" dirty="0">
              <a:solidFill>
                <a:srgbClr val="002060"/>
              </a:solidFill>
            </a:endParaRPr>
          </a:p>
        </p:txBody>
      </p:sp>
      <p:sp>
        <p:nvSpPr>
          <p:cNvPr id="8" name="오른쪽 화살표 7"/>
          <p:cNvSpPr/>
          <p:nvPr/>
        </p:nvSpPr>
        <p:spPr>
          <a:xfrm>
            <a:off x="7358082" y="5286388"/>
            <a:ext cx="357190" cy="2857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7786710" y="5072074"/>
            <a:ext cx="10001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solidFill>
                  <a:srgbClr val="002060"/>
                </a:solidFill>
              </a:rPr>
              <a:t>눈에 띄게</a:t>
            </a:r>
            <a:endParaRPr lang="en-US" altLang="ko-KR" sz="1400" b="1" dirty="0" smtClean="0">
              <a:solidFill>
                <a:srgbClr val="002060"/>
              </a:solidFill>
            </a:endParaRPr>
          </a:p>
          <a:p>
            <a:r>
              <a:rPr lang="ko-KR" altLang="en-US" sz="1400" b="1" dirty="0" err="1" smtClean="0">
                <a:solidFill>
                  <a:srgbClr val="002060"/>
                </a:solidFill>
              </a:rPr>
              <a:t>하기위해</a:t>
            </a:r>
            <a:endParaRPr lang="en-US" altLang="ko-KR" sz="1400" b="1" dirty="0" smtClean="0">
              <a:solidFill>
                <a:srgbClr val="002060"/>
              </a:solidFill>
            </a:endParaRPr>
          </a:p>
          <a:p>
            <a:r>
              <a:rPr lang="ko-KR" altLang="en-US" sz="1400" b="1" dirty="0" smtClean="0">
                <a:solidFill>
                  <a:srgbClr val="002060"/>
                </a:solidFill>
              </a:rPr>
              <a:t>궁서체로</a:t>
            </a:r>
            <a:endParaRPr lang="en-US" altLang="ko-KR" sz="1400" b="1" dirty="0" smtClean="0">
              <a:solidFill>
                <a:srgbClr val="002060"/>
              </a:solidFill>
            </a:endParaRPr>
          </a:p>
          <a:p>
            <a:r>
              <a:rPr lang="ko-KR" altLang="en-US" sz="1400" b="1" dirty="0" smtClean="0">
                <a:solidFill>
                  <a:srgbClr val="002060"/>
                </a:solidFill>
              </a:rPr>
              <a:t>하는 경우</a:t>
            </a:r>
            <a:endParaRPr lang="ko-KR" altLang="en-US" sz="1400" b="1" dirty="0">
              <a:solidFill>
                <a:srgbClr val="00206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 smtClean="0"/>
              <a:t>1)</a:t>
            </a:r>
            <a:r>
              <a:rPr lang="ko-KR" altLang="en-US" sz="2400" dirty="0" smtClean="0"/>
              <a:t>직접 </a:t>
            </a:r>
            <a:r>
              <a:rPr lang="en-US" altLang="ko-KR" sz="2400" dirty="0" smtClean="0"/>
              <a:t>html</a:t>
            </a:r>
            <a:r>
              <a:rPr lang="ko-KR" altLang="en-US" sz="2400" dirty="0" smtClean="0"/>
              <a:t>파일에 스타일을 적용시킨 경우 </a:t>
            </a:r>
            <a:endParaRPr lang="ko-KR" altLang="en-US" sz="24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715140" y="2000240"/>
            <a:ext cx="2291489" cy="3714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4282" y="1928802"/>
            <a:ext cx="6286544" cy="40005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오른쪽 화살표 5"/>
          <p:cNvSpPr/>
          <p:nvPr/>
        </p:nvSpPr>
        <p:spPr>
          <a:xfrm>
            <a:off x="6357950" y="5286388"/>
            <a:ext cx="357190" cy="2857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929190" y="5357826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</a:rPr>
              <a:t>궁서체 확인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 smtClean="0"/>
              <a:t>2)</a:t>
            </a:r>
            <a:r>
              <a:rPr lang="ko-KR" altLang="en-US" sz="2400" dirty="0" smtClean="0"/>
              <a:t>웹 폰트 </a:t>
            </a:r>
            <a:r>
              <a:rPr lang="en-US" altLang="ko-KR" sz="2400" dirty="0" smtClean="0"/>
              <a:t>@font-face </a:t>
            </a:r>
            <a:r>
              <a:rPr lang="ko-KR" altLang="en-US" sz="2400" dirty="0" smtClean="0"/>
              <a:t>규칙 적용시켜 파일로 불러오기</a:t>
            </a:r>
            <a:endParaRPr lang="ko-KR" alt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357158" y="1428736"/>
            <a:ext cx="859826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1.</a:t>
            </a:r>
            <a:r>
              <a:rPr lang="ko-KR" altLang="en-US" dirty="0" err="1" smtClean="0"/>
              <a:t>웹폰트는</a:t>
            </a:r>
            <a:r>
              <a:rPr lang="ko-KR" altLang="en-US" dirty="0" smtClean="0"/>
              <a:t> 웹 디자이너가 사용자의 컴퓨터에 설치되지 않은 글꼴을 사용</a:t>
            </a:r>
            <a:r>
              <a:rPr lang="en-US" altLang="ko-KR" dirty="0" smtClean="0"/>
              <a:t> </a:t>
            </a:r>
            <a:r>
              <a:rPr lang="ko-KR" altLang="en-US" dirty="0" smtClean="0"/>
              <a:t>가능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2.</a:t>
            </a:r>
            <a:r>
              <a:rPr lang="ko-KR" altLang="en-US" dirty="0" err="1" smtClean="0"/>
              <a:t>웹폰트는</a:t>
            </a:r>
            <a:r>
              <a:rPr lang="ko-KR" altLang="en-US" dirty="0" smtClean="0"/>
              <a:t> 구입한 폰트를 서버에 올려 놓은 후</a:t>
            </a:r>
            <a:r>
              <a:rPr lang="en-US" altLang="ko-KR" dirty="0" smtClean="0"/>
              <a:t>, CSS</a:t>
            </a:r>
            <a:r>
              <a:rPr lang="ko-KR" altLang="en-US" dirty="0" smtClean="0"/>
              <a:t>에 글꼴 파일을 포함시켜</a:t>
            </a:r>
            <a:endParaRPr lang="en-US" altLang="ko-KR" dirty="0" smtClean="0"/>
          </a:p>
          <a:p>
            <a:r>
              <a:rPr lang="ko-KR" altLang="en-US" dirty="0" smtClean="0"/>
              <a:t>놓으면  해당 사이트를 접속하는 사용자의 컴퓨터에 그 폰트가 다운로드 되어</a:t>
            </a:r>
            <a:endParaRPr lang="en-US" altLang="ko-KR" dirty="0" smtClean="0"/>
          </a:p>
          <a:p>
            <a:r>
              <a:rPr lang="en-US" altLang="ko-KR" dirty="0" smtClean="0"/>
              <a:t> </a:t>
            </a:r>
            <a:r>
              <a:rPr lang="ko-KR" altLang="en-US" dirty="0" smtClean="0"/>
              <a:t>보여집니다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3.</a:t>
            </a:r>
            <a:r>
              <a:rPr lang="ko-KR" altLang="en-US" b="1" dirty="0" err="1" smtClean="0">
                <a:solidFill>
                  <a:srgbClr val="FF0000"/>
                </a:solidFill>
              </a:rPr>
              <a:t>웹폰트를</a:t>
            </a:r>
            <a:r>
              <a:rPr lang="ko-KR" altLang="en-US" b="1" dirty="0" smtClean="0">
                <a:solidFill>
                  <a:srgbClr val="FF0000"/>
                </a:solidFill>
              </a:rPr>
              <a:t> </a:t>
            </a:r>
            <a:r>
              <a:rPr lang="en-US" altLang="ko-KR" b="1" dirty="0" smtClean="0">
                <a:solidFill>
                  <a:srgbClr val="FF0000"/>
                </a:solidFill>
              </a:rPr>
              <a:t>HTML</a:t>
            </a:r>
            <a:r>
              <a:rPr lang="ko-KR" altLang="en-US" b="1" dirty="0" smtClean="0">
                <a:solidFill>
                  <a:srgbClr val="FF0000"/>
                </a:solidFill>
              </a:rPr>
              <a:t>에 포함하려면 </a:t>
            </a:r>
            <a:r>
              <a:rPr lang="en-US" altLang="ko-KR" b="1" dirty="0" smtClean="0">
                <a:solidFill>
                  <a:srgbClr val="FF0000"/>
                </a:solidFill>
              </a:rPr>
              <a:t>CSS3</a:t>
            </a:r>
            <a:r>
              <a:rPr lang="ko-KR" altLang="en-US" b="1" dirty="0" smtClean="0">
                <a:solidFill>
                  <a:srgbClr val="FF0000"/>
                </a:solidFill>
              </a:rPr>
              <a:t>방식의 </a:t>
            </a:r>
            <a:r>
              <a:rPr lang="en-US" altLang="ko-KR" b="1" dirty="0" smtClean="0">
                <a:solidFill>
                  <a:srgbClr val="FF0000"/>
                </a:solidFill>
              </a:rPr>
              <a:t>@font-face </a:t>
            </a:r>
            <a:r>
              <a:rPr lang="ko-KR" altLang="en-US" b="1" dirty="0" smtClean="0">
                <a:solidFill>
                  <a:srgbClr val="FF0000"/>
                </a:solidFill>
              </a:rPr>
              <a:t>규칙으로 정의</a:t>
            </a:r>
            <a:endParaRPr lang="en-US" altLang="ko-KR" b="1" dirty="0" smtClean="0">
              <a:solidFill>
                <a:srgbClr val="FF0000"/>
              </a:solidFill>
            </a:endParaRPr>
          </a:p>
          <a:p>
            <a:r>
              <a:rPr lang="en-US" altLang="ko-KR" b="1" dirty="0" smtClean="0">
                <a:solidFill>
                  <a:srgbClr val="FF0000"/>
                </a:solidFill>
              </a:rPr>
              <a:t>4.W3C </a:t>
            </a:r>
            <a:r>
              <a:rPr lang="ko-KR" altLang="en-US" b="1" dirty="0" smtClean="0">
                <a:solidFill>
                  <a:srgbClr val="FF0000"/>
                </a:solidFill>
              </a:rPr>
              <a:t>권장형식  </a:t>
            </a:r>
            <a:r>
              <a:rPr lang="en-US" altLang="ko-KR" b="1" dirty="0" smtClean="0">
                <a:solidFill>
                  <a:srgbClr val="FF0000"/>
                </a:solidFill>
              </a:rPr>
              <a:t>- *.</a:t>
            </a:r>
            <a:r>
              <a:rPr lang="en-US" altLang="ko-KR" b="1" dirty="0" err="1" smtClean="0">
                <a:solidFill>
                  <a:srgbClr val="FF0000"/>
                </a:solidFill>
              </a:rPr>
              <a:t>woff</a:t>
            </a:r>
            <a:endParaRPr lang="en-US" altLang="ko-KR" b="1" dirty="0" smtClean="0">
              <a:solidFill>
                <a:srgbClr val="FF0000"/>
              </a:solidFill>
            </a:endParaRPr>
          </a:p>
          <a:p>
            <a:r>
              <a:rPr lang="en-US" altLang="ko-KR" dirty="0" smtClean="0"/>
              <a:t>5.</a:t>
            </a:r>
            <a:r>
              <a:rPr lang="ko-KR" altLang="en-US" dirty="0" smtClean="0"/>
              <a:t>크롬</a:t>
            </a:r>
            <a:r>
              <a:rPr lang="en-US" altLang="ko-KR" dirty="0" smtClean="0"/>
              <a:t>,</a:t>
            </a:r>
            <a:r>
              <a:rPr lang="ko-KR" altLang="en-US" dirty="0" smtClean="0"/>
              <a:t>사파리</a:t>
            </a:r>
            <a:r>
              <a:rPr lang="en-US" altLang="ko-KR" dirty="0" smtClean="0"/>
              <a:t>,</a:t>
            </a:r>
            <a:r>
              <a:rPr lang="ko-KR" altLang="en-US" dirty="0" smtClean="0"/>
              <a:t>파이어 </a:t>
            </a:r>
            <a:r>
              <a:rPr lang="ko-KR" altLang="en-US" dirty="0" err="1" smtClean="0"/>
              <a:t>폭스</a:t>
            </a:r>
            <a:r>
              <a:rPr lang="en-US" altLang="ko-KR" dirty="0" smtClean="0"/>
              <a:t>, </a:t>
            </a:r>
            <a:r>
              <a:rPr lang="ko-KR" altLang="en-US" dirty="0" smtClean="0"/>
              <a:t>오페라</a:t>
            </a:r>
            <a:r>
              <a:rPr lang="en-US" altLang="ko-KR" dirty="0" smtClean="0"/>
              <a:t>,IE9</a:t>
            </a:r>
            <a:r>
              <a:rPr lang="ko-KR" altLang="en-US" dirty="0" smtClean="0"/>
              <a:t>이상 버전에서 </a:t>
            </a:r>
            <a:r>
              <a:rPr lang="en-US" altLang="ko-KR" dirty="0" smtClean="0"/>
              <a:t>*.</a:t>
            </a:r>
            <a:r>
              <a:rPr lang="en-US" altLang="ko-KR" dirty="0" err="1" smtClean="0"/>
              <a:t>woff</a:t>
            </a:r>
            <a:r>
              <a:rPr lang="en-US" altLang="ko-KR" dirty="0" smtClean="0"/>
              <a:t> </a:t>
            </a:r>
            <a:r>
              <a:rPr lang="ko-KR" altLang="en-US" dirty="0" smtClean="0"/>
              <a:t>글꼴 형식을 지원 </a:t>
            </a:r>
            <a:endParaRPr lang="ko-KR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1472" y="4143380"/>
            <a:ext cx="1714512" cy="25353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571736" y="4500570"/>
            <a:ext cx="6072230" cy="1857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4214810" y="4214818"/>
            <a:ext cx="2404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err="1" smtClean="0">
                <a:solidFill>
                  <a:srgbClr val="FF0000"/>
                </a:solidFill>
              </a:rPr>
              <a:t>css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/custom.css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파일로 작성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8" name="오른쪽 화살표 7"/>
          <p:cNvSpPr/>
          <p:nvPr/>
        </p:nvSpPr>
        <p:spPr>
          <a:xfrm>
            <a:off x="2143108" y="6357958"/>
            <a:ext cx="357190" cy="2857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2643174" y="6357958"/>
            <a:ext cx="40847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solidFill>
                  <a:srgbClr val="FF0000"/>
                </a:solidFill>
              </a:rPr>
              <a:t>font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폴더에 불러올 폰트파일을 저장해 놓은 상태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 smtClean="0"/>
              <a:t>3) @font-face </a:t>
            </a:r>
            <a:r>
              <a:rPr lang="ko-KR" altLang="en-US" sz="2400" dirty="0" smtClean="0"/>
              <a:t>적용 후 </a:t>
            </a:r>
            <a:r>
              <a:rPr lang="en-US" altLang="ko-KR" sz="2400" dirty="0" smtClean="0"/>
              <a:t>html</a:t>
            </a:r>
            <a:r>
              <a:rPr lang="ko-KR" altLang="en-US" sz="2400" dirty="0" smtClean="0"/>
              <a:t>에 설정</a:t>
            </a:r>
            <a:r>
              <a:rPr lang="en-US" altLang="ko-KR" sz="2400" dirty="0" smtClean="0"/>
              <a:t>(</a:t>
            </a:r>
            <a:r>
              <a:rPr lang="ko-KR" altLang="en-US" sz="2400" dirty="0" smtClean="0"/>
              <a:t>크롬</a:t>
            </a:r>
            <a:r>
              <a:rPr lang="en-US" altLang="ko-KR" sz="2400" dirty="0" smtClean="0"/>
              <a:t>,IE</a:t>
            </a:r>
            <a:r>
              <a:rPr lang="ko-KR" altLang="en-US" sz="2400" dirty="0" smtClean="0"/>
              <a:t>에서 확인</a:t>
            </a:r>
            <a:r>
              <a:rPr lang="en-US" altLang="ko-KR" sz="2400" dirty="0" smtClean="0"/>
              <a:t>)</a:t>
            </a:r>
            <a:endParaRPr lang="ko-KR" altLang="en-US" sz="24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57224" y="1500174"/>
            <a:ext cx="6858048" cy="1785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85786" y="3429000"/>
            <a:ext cx="3721957" cy="30718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000628" y="3357562"/>
            <a:ext cx="3786214" cy="31432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2214546" y="6488668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</a:rPr>
              <a:t>크롬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643702" y="6429396"/>
            <a:ext cx="3369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solidFill>
                  <a:srgbClr val="FF0000"/>
                </a:solidFill>
              </a:rPr>
              <a:t>IE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9" name="아래쪽 화살표 8"/>
          <p:cNvSpPr/>
          <p:nvPr/>
        </p:nvSpPr>
        <p:spPr>
          <a:xfrm rot="1653872">
            <a:off x="3903463" y="3160795"/>
            <a:ext cx="357190" cy="24063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아래쪽 화살표 9"/>
          <p:cNvSpPr/>
          <p:nvPr/>
        </p:nvSpPr>
        <p:spPr>
          <a:xfrm rot="18552789">
            <a:off x="5178908" y="3069359"/>
            <a:ext cx="357190" cy="24063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5857884" y="2857496"/>
            <a:ext cx="2577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err="1" smtClean="0">
                <a:solidFill>
                  <a:srgbClr val="FF0000"/>
                </a:solidFill>
              </a:rPr>
              <a:t>나눔고딕이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 </a:t>
            </a:r>
            <a:r>
              <a:rPr lang="ko-KR" altLang="en-US" sz="1400" b="1" dirty="0" err="1" smtClean="0">
                <a:solidFill>
                  <a:srgbClr val="FF0000"/>
                </a:solidFill>
              </a:rPr>
              <a:t>둘다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 적용이 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12" name="오른쪽 화살표 11"/>
          <p:cNvSpPr/>
          <p:nvPr/>
        </p:nvSpPr>
        <p:spPr>
          <a:xfrm>
            <a:off x="5857884" y="2285992"/>
            <a:ext cx="285752" cy="2857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6155681" y="2143116"/>
            <a:ext cx="298831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solidFill>
                  <a:srgbClr val="FF0000"/>
                </a:solidFill>
              </a:rPr>
              <a:t>custom.css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파일을 적용</a:t>
            </a:r>
            <a:endParaRPr lang="en-US" altLang="ko-KR" sz="1400" b="1" dirty="0" smtClean="0">
              <a:solidFill>
                <a:srgbClr val="FF0000"/>
              </a:solidFill>
            </a:endParaRPr>
          </a:p>
          <a:p>
            <a:r>
              <a:rPr lang="ko-KR" altLang="en-US" sz="1400" b="1" dirty="0" smtClean="0">
                <a:solidFill>
                  <a:srgbClr val="FF0000"/>
                </a:solidFill>
              </a:rPr>
              <a:t>하는데 반드시 </a:t>
            </a:r>
            <a:r>
              <a:rPr lang="en-US" altLang="ko-KR" sz="1400" b="1" dirty="0" err="1" smtClean="0">
                <a:solidFill>
                  <a:srgbClr val="FF0000"/>
                </a:solidFill>
              </a:rPr>
              <a:t>bootstrap.min.css</a:t>
            </a:r>
            <a:endParaRPr lang="en-US" altLang="ko-KR" sz="1400" b="1" dirty="0" smtClean="0">
              <a:solidFill>
                <a:srgbClr val="FF0000"/>
              </a:solidFill>
            </a:endParaRPr>
          </a:p>
          <a:p>
            <a:r>
              <a:rPr lang="ko-KR" altLang="en-US" sz="1400" b="1" dirty="0" smtClean="0">
                <a:solidFill>
                  <a:srgbClr val="FF0000"/>
                </a:solidFill>
              </a:rPr>
              <a:t>다음에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 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파일이 위치해 있어야 한다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.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 smtClean="0"/>
              <a:t>4) </a:t>
            </a:r>
            <a:r>
              <a:rPr lang="ko-KR" altLang="en-US" sz="2400" dirty="0" smtClean="0"/>
              <a:t>웹사이트의 폰트 적용</a:t>
            </a:r>
            <a:endParaRPr lang="ko-KR" altLang="en-US" sz="240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596" y="2071679"/>
            <a:ext cx="7929586" cy="1785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1500166" y="1643050"/>
            <a:ext cx="5091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err="1" smtClean="0">
                <a:solidFill>
                  <a:srgbClr val="FF0000"/>
                </a:solidFill>
              </a:rPr>
              <a:t>css</a:t>
            </a:r>
            <a:r>
              <a:rPr lang="en-US" altLang="ko-KR" b="1" dirty="0" smtClean="0">
                <a:solidFill>
                  <a:srgbClr val="FF0000"/>
                </a:solidFill>
              </a:rPr>
              <a:t>/custom1.css</a:t>
            </a:r>
            <a:r>
              <a:rPr lang="ko-KR" altLang="en-US" b="1" dirty="0" smtClean="0">
                <a:solidFill>
                  <a:srgbClr val="FF0000"/>
                </a:solidFill>
              </a:rPr>
              <a:t>파일을 작성</a:t>
            </a:r>
            <a:r>
              <a:rPr lang="en-US" altLang="ko-KR" b="1" dirty="0" smtClean="0">
                <a:solidFill>
                  <a:srgbClr val="FF0000"/>
                </a:solidFill>
              </a:rPr>
              <a:t>(@import</a:t>
            </a:r>
            <a:r>
              <a:rPr lang="ko-KR" altLang="en-US" b="1" dirty="0" smtClean="0">
                <a:solidFill>
                  <a:srgbClr val="FF0000"/>
                </a:solidFill>
              </a:rPr>
              <a:t>을 이용</a:t>
            </a:r>
            <a:r>
              <a:rPr lang="en-US" altLang="ko-KR" b="1" dirty="0" smtClean="0">
                <a:solidFill>
                  <a:srgbClr val="FF0000"/>
                </a:solidFill>
              </a:rPr>
              <a:t>)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0034" y="4357694"/>
            <a:ext cx="7600950" cy="1771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아래쪽 화살표 6"/>
          <p:cNvSpPr/>
          <p:nvPr/>
        </p:nvSpPr>
        <p:spPr>
          <a:xfrm>
            <a:off x="4286248" y="3857628"/>
            <a:ext cx="428628" cy="42862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오른쪽 화살표 7"/>
          <p:cNvSpPr/>
          <p:nvPr/>
        </p:nvSpPr>
        <p:spPr>
          <a:xfrm>
            <a:off x="6429388" y="5572140"/>
            <a:ext cx="357190" cy="2857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6929454" y="5500702"/>
            <a:ext cx="23030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</a:rPr>
              <a:t>부트스트랩파일</a:t>
            </a:r>
            <a:endParaRPr lang="en-US" altLang="ko-KR" sz="1400" b="1" dirty="0" smtClean="0">
              <a:solidFill>
                <a:srgbClr val="FF0000"/>
              </a:solidFill>
            </a:endParaRPr>
          </a:p>
          <a:p>
            <a:r>
              <a:rPr lang="ko-KR" altLang="en-US" sz="1400" b="1" dirty="0" smtClean="0">
                <a:solidFill>
                  <a:srgbClr val="FF0000"/>
                </a:solidFill>
              </a:rPr>
              <a:t>다음에 적용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(custom1.css)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 smtClean="0"/>
              <a:t>5) </a:t>
            </a:r>
            <a:r>
              <a:rPr lang="ko-KR" altLang="en-US" sz="2400" dirty="0" smtClean="0"/>
              <a:t>웹사이트의 폰트 적용 확인</a:t>
            </a:r>
            <a:endParaRPr lang="ko-KR" altLang="en-US" sz="2400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1472" y="1571612"/>
            <a:ext cx="5868512" cy="45386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오른쪽 화살표 4"/>
          <p:cNvSpPr/>
          <p:nvPr/>
        </p:nvSpPr>
        <p:spPr>
          <a:xfrm>
            <a:off x="4071934" y="3500438"/>
            <a:ext cx="428628" cy="3571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786314" y="3214686"/>
            <a:ext cx="374333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</a:rPr>
              <a:t>윈도우</a:t>
            </a:r>
            <a:r>
              <a:rPr lang="en-US" altLang="ko-KR" b="1" dirty="0" smtClean="0">
                <a:solidFill>
                  <a:srgbClr val="FF0000"/>
                </a:solidFill>
              </a:rPr>
              <a:t>-&gt;12px </a:t>
            </a:r>
            <a:r>
              <a:rPr lang="ko-KR" altLang="en-US" b="1" dirty="0" smtClean="0">
                <a:solidFill>
                  <a:srgbClr val="FF0000"/>
                </a:solidFill>
              </a:rPr>
              <a:t>또는 </a:t>
            </a:r>
            <a:r>
              <a:rPr lang="en-US" altLang="ko-KR" b="1" dirty="0" smtClean="0">
                <a:solidFill>
                  <a:srgbClr val="FF0000"/>
                </a:solidFill>
              </a:rPr>
              <a:t>11px</a:t>
            </a:r>
            <a:r>
              <a:rPr lang="ko-KR" altLang="en-US" b="1" dirty="0" smtClean="0">
                <a:solidFill>
                  <a:srgbClr val="FF0000"/>
                </a:solidFill>
              </a:rPr>
              <a:t>가 좋다</a:t>
            </a:r>
            <a:endParaRPr lang="en-US" altLang="ko-KR" b="1" dirty="0" smtClean="0">
              <a:solidFill>
                <a:srgbClr val="FF0000"/>
              </a:solidFill>
            </a:endParaRPr>
          </a:p>
          <a:p>
            <a:r>
              <a:rPr lang="en-US" altLang="ko-KR" b="1" dirty="0" smtClean="0">
                <a:solidFill>
                  <a:srgbClr val="002060"/>
                </a:solidFill>
              </a:rPr>
              <a:t>14px</a:t>
            </a:r>
            <a:r>
              <a:rPr lang="ko-KR" altLang="en-US" b="1" dirty="0" smtClean="0">
                <a:solidFill>
                  <a:srgbClr val="002060"/>
                </a:solidFill>
              </a:rPr>
              <a:t>이 상인 경우에는 글꼴이</a:t>
            </a:r>
            <a:endParaRPr lang="en-US" altLang="ko-KR" b="1" dirty="0" smtClean="0">
              <a:solidFill>
                <a:srgbClr val="002060"/>
              </a:solidFill>
            </a:endParaRPr>
          </a:p>
          <a:p>
            <a:r>
              <a:rPr lang="ko-KR" altLang="en-US" b="1" dirty="0" smtClean="0">
                <a:solidFill>
                  <a:srgbClr val="002060"/>
                </a:solidFill>
              </a:rPr>
              <a:t>깨지는 현상이 발생이 </a:t>
            </a:r>
            <a:r>
              <a:rPr lang="ko-KR" altLang="en-US" b="1" dirty="0" err="1" smtClean="0">
                <a:solidFill>
                  <a:srgbClr val="002060"/>
                </a:solidFill>
              </a:rPr>
              <a:t>되곤한다</a:t>
            </a:r>
            <a:endParaRPr lang="en-US" altLang="ko-KR" b="1" dirty="0" smtClean="0">
              <a:solidFill>
                <a:srgbClr val="002060"/>
              </a:solidFill>
            </a:endParaRPr>
          </a:p>
          <a:p>
            <a:r>
              <a:rPr lang="en-US" altLang="ko-KR" b="1" dirty="0" smtClean="0">
                <a:solidFill>
                  <a:srgbClr val="FF0000"/>
                </a:solidFill>
              </a:rPr>
              <a:t>14px </a:t>
            </a:r>
            <a:r>
              <a:rPr lang="ko-KR" altLang="en-US" b="1" dirty="0" smtClean="0">
                <a:solidFill>
                  <a:srgbClr val="FF0000"/>
                </a:solidFill>
              </a:rPr>
              <a:t>이상의 글꼴은 </a:t>
            </a:r>
            <a:r>
              <a:rPr lang="ko-KR" altLang="en-US" b="1" dirty="0" err="1" smtClean="0">
                <a:solidFill>
                  <a:srgbClr val="FF0000"/>
                </a:solidFill>
              </a:rPr>
              <a:t>나눔고딕이나</a:t>
            </a:r>
            <a:endParaRPr lang="en-US" altLang="ko-KR" b="1" dirty="0" smtClean="0">
              <a:solidFill>
                <a:srgbClr val="FF0000"/>
              </a:solidFill>
            </a:endParaRPr>
          </a:p>
          <a:p>
            <a:r>
              <a:rPr lang="ko-KR" altLang="en-US" b="1" dirty="0" smtClean="0">
                <a:solidFill>
                  <a:srgbClr val="FF0000"/>
                </a:solidFill>
              </a:rPr>
              <a:t>맑은 </a:t>
            </a:r>
            <a:r>
              <a:rPr lang="ko-KR" altLang="en-US" b="1" dirty="0" err="1" smtClean="0">
                <a:solidFill>
                  <a:srgbClr val="FF0000"/>
                </a:solidFill>
              </a:rPr>
              <a:t>고딕</a:t>
            </a:r>
            <a:r>
              <a:rPr lang="ko-KR" altLang="en-US" b="1" dirty="0" err="1" smtClean="0">
                <a:solidFill>
                  <a:srgbClr val="002060"/>
                </a:solidFill>
              </a:rPr>
              <a:t>등</a:t>
            </a:r>
            <a:r>
              <a:rPr lang="ko-KR" altLang="en-US" b="1" dirty="0" smtClean="0">
                <a:solidFill>
                  <a:srgbClr val="002060"/>
                </a:solidFill>
              </a:rPr>
              <a:t> 최근에 나온 글꼴을</a:t>
            </a:r>
            <a:endParaRPr lang="en-US" altLang="ko-KR" b="1" dirty="0" smtClean="0">
              <a:solidFill>
                <a:srgbClr val="002060"/>
              </a:solidFill>
            </a:endParaRPr>
          </a:p>
          <a:p>
            <a:r>
              <a:rPr lang="ko-KR" altLang="en-US" b="1" dirty="0" smtClean="0">
                <a:solidFill>
                  <a:srgbClr val="002060"/>
                </a:solidFill>
              </a:rPr>
              <a:t>사용하면 </a:t>
            </a:r>
            <a:r>
              <a:rPr lang="ko-KR" altLang="en-US" b="1" dirty="0" err="1" smtClean="0">
                <a:solidFill>
                  <a:srgbClr val="002060"/>
                </a:solidFill>
              </a:rPr>
              <a:t>가독성을</a:t>
            </a:r>
            <a:r>
              <a:rPr lang="ko-KR" altLang="en-US" b="1" dirty="0" smtClean="0">
                <a:solidFill>
                  <a:srgbClr val="002060"/>
                </a:solidFill>
              </a:rPr>
              <a:t> 높일 수가 있다</a:t>
            </a:r>
            <a:endParaRPr lang="ko-KR" altLang="en-US" b="1" dirty="0">
              <a:solidFill>
                <a:srgbClr val="002060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 smtClean="0"/>
              <a:t>6) </a:t>
            </a:r>
            <a:r>
              <a:rPr lang="ko-KR" altLang="en-US" sz="2400" dirty="0" smtClean="0"/>
              <a:t>부트스트랩을 하기 위한 클래스 </a:t>
            </a:r>
            <a:r>
              <a:rPr lang="ko-KR" altLang="en-US" sz="2400" dirty="0" err="1" smtClean="0"/>
              <a:t>선택자</a:t>
            </a:r>
            <a:r>
              <a:rPr lang="ko-KR" altLang="en-US" sz="2400" dirty="0" smtClean="0"/>
              <a:t> 정리 예제</a:t>
            </a:r>
            <a:endParaRPr lang="ko-KR" altLang="en-US" sz="2400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57224" y="4929198"/>
            <a:ext cx="7638414" cy="15049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2910" y="1428736"/>
            <a:ext cx="1928826" cy="32861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571736" y="2071678"/>
            <a:ext cx="6286515" cy="15716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3857620" y="1643050"/>
            <a:ext cx="20104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solidFill>
                  <a:srgbClr val="FF0000"/>
                </a:solidFill>
              </a:rPr>
              <a:t>type.html</a:t>
            </a:r>
            <a:r>
              <a:rPr lang="ko-KR" altLang="en-US" sz="1600" b="1" dirty="0" smtClean="0">
                <a:solidFill>
                  <a:srgbClr val="FF0000"/>
                </a:solidFill>
              </a:rPr>
              <a:t>파일 작성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  <p:sp>
        <p:nvSpPr>
          <p:cNvPr id="8" name="아래쪽 화살표 7"/>
          <p:cNvSpPr/>
          <p:nvPr/>
        </p:nvSpPr>
        <p:spPr>
          <a:xfrm>
            <a:off x="4714876" y="4286256"/>
            <a:ext cx="428628" cy="57150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4429124" y="3857628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</a:rPr>
              <a:t>적용시킴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 smtClean="0"/>
              <a:t>Bootstrap</a:t>
            </a:r>
            <a:r>
              <a:rPr lang="ko-KR" altLang="en-US" sz="2400" dirty="0" smtClean="0"/>
              <a:t>의 다운로드 및 압축풀기</a:t>
            </a:r>
            <a:r>
              <a:rPr lang="en-US" altLang="ko-KR" sz="2400" dirty="0" smtClean="0"/>
              <a:t>(2)</a:t>
            </a:r>
            <a:endParaRPr lang="ko-KR" altLang="en-US" sz="2400" dirty="0"/>
          </a:p>
        </p:txBody>
      </p:sp>
      <p:sp>
        <p:nvSpPr>
          <p:cNvPr id="5" name="오른쪽 화살표 4"/>
          <p:cNvSpPr/>
          <p:nvPr/>
        </p:nvSpPr>
        <p:spPr>
          <a:xfrm rot="18106182">
            <a:off x="1424564" y="4925033"/>
            <a:ext cx="357190" cy="3571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714348" y="5500702"/>
            <a:ext cx="29482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</a:rPr>
              <a:t>가장 많이 사용하는 대중화된 버전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7" name="아래쪽 화살표 6"/>
          <p:cNvSpPr/>
          <p:nvPr/>
        </p:nvSpPr>
        <p:spPr>
          <a:xfrm>
            <a:off x="4286248" y="4857760"/>
            <a:ext cx="357190" cy="35719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4143372" y="5286388"/>
            <a:ext cx="336983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</a:rPr>
              <a:t>소스코드를 이용해서 디자인</a:t>
            </a:r>
            <a:endParaRPr lang="en-US" altLang="ko-KR" sz="1400" b="1" dirty="0" smtClean="0">
              <a:solidFill>
                <a:srgbClr val="FF0000"/>
              </a:solidFill>
            </a:endParaRPr>
          </a:p>
          <a:p>
            <a:r>
              <a:rPr lang="en-US" altLang="ko-KR" sz="1400" b="1" dirty="0" err="1" smtClean="0">
                <a:solidFill>
                  <a:srgbClr val="FF0000"/>
                </a:solidFill>
              </a:rPr>
              <a:t>css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를 마치 프로그래밍 언어처럼 변수를</a:t>
            </a:r>
            <a:endParaRPr lang="en-US" altLang="ko-KR" sz="1400" b="1" dirty="0" smtClean="0">
              <a:solidFill>
                <a:srgbClr val="FF0000"/>
              </a:solidFill>
            </a:endParaRPr>
          </a:p>
          <a:p>
            <a:r>
              <a:rPr lang="ko-KR" altLang="en-US" sz="1400" b="1" dirty="0" smtClean="0">
                <a:solidFill>
                  <a:srgbClr val="FF0000"/>
                </a:solidFill>
              </a:rPr>
              <a:t>선언해서 처리해주는 것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34" y="1500174"/>
            <a:ext cx="7986736" cy="33465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 smtClean="0"/>
              <a:t>7) </a:t>
            </a:r>
            <a:r>
              <a:rPr lang="ko-KR" altLang="en-US" sz="2400" dirty="0" smtClean="0"/>
              <a:t>글자 강조 태그</a:t>
            </a:r>
            <a:r>
              <a:rPr lang="en-US" altLang="ko-KR" sz="2400" dirty="0" smtClean="0"/>
              <a:t>(small, </a:t>
            </a:r>
            <a:r>
              <a:rPr lang="en-US" altLang="ko-KR" sz="2400" dirty="0" err="1" smtClean="0"/>
              <a:t>em</a:t>
            </a:r>
            <a:r>
              <a:rPr lang="en-US" altLang="ko-KR" sz="2400" dirty="0" smtClean="0"/>
              <a:t>, 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lead class</a:t>
            </a:r>
            <a:r>
              <a:rPr lang="en-US" altLang="ko-KR" sz="2400" dirty="0" smtClean="0"/>
              <a:t>)</a:t>
            </a:r>
            <a:endParaRPr lang="ko-KR" altLang="en-US" sz="2400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2910" y="2285992"/>
            <a:ext cx="7858180" cy="3500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 smtClean="0"/>
              <a:t>8) </a:t>
            </a:r>
            <a:r>
              <a:rPr lang="ko-KR" altLang="en-US" sz="2400" dirty="0" smtClean="0"/>
              <a:t>문단 정렬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(.text-left, .text-center, .text-right</a:t>
            </a:r>
            <a:r>
              <a:rPr lang="en-US" altLang="ko-KR" sz="2400" dirty="0" smtClean="0"/>
              <a:t>)</a:t>
            </a:r>
            <a:endParaRPr lang="ko-KR" altLang="en-US" sz="2400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34" y="2071678"/>
            <a:ext cx="8215370" cy="42011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472518" cy="1143000"/>
          </a:xfrm>
        </p:spPr>
        <p:txBody>
          <a:bodyPr>
            <a:normAutofit fontScale="90000"/>
          </a:bodyPr>
          <a:lstStyle/>
          <a:p>
            <a:r>
              <a:rPr lang="en-US" altLang="ko-KR" sz="2400" dirty="0" smtClean="0"/>
              <a:t>9) </a:t>
            </a:r>
            <a:r>
              <a:rPr lang="ko-KR" altLang="en-US" sz="2400" dirty="0" smtClean="0"/>
              <a:t>강조클래스</a:t>
            </a:r>
            <a:r>
              <a:rPr lang="en-US" altLang="ko-KR" sz="2400" dirty="0" smtClean="0"/>
              <a:t>(</a:t>
            </a:r>
            <a:r>
              <a:rPr lang="ko-KR" altLang="en-US" sz="2400" dirty="0" smtClean="0"/>
              <a:t>텍스트를 강조하는 또 다른 클래스</a:t>
            </a:r>
            <a:r>
              <a:rPr lang="en-US" altLang="ko-KR" sz="2400" dirty="0" smtClean="0"/>
              <a:t>)</a:t>
            </a:r>
            <a:br>
              <a:rPr lang="en-US" altLang="ko-KR" sz="2400" dirty="0" smtClean="0"/>
            </a:br>
            <a:r>
              <a:rPr lang="en-US" altLang="ko-KR" sz="2400" dirty="0" smtClean="0"/>
              <a:t>text-muted, text-</a:t>
            </a:r>
            <a:r>
              <a:rPr lang="en-US" altLang="ko-KR" sz="2400" dirty="0" err="1" smtClean="0"/>
              <a:t>priamry</a:t>
            </a:r>
            <a:r>
              <a:rPr lang="en-US" altLang="ko-KR" sz="2400" dirty="0" smtClean="0"/>
              <a:t>, text-success,</a:t>
            </a:r>
            <a:br>
              <a:rPr lang="en-US" altLang="ko-KR" sz="2400" dirty="0" smtClean="0"/>
            </a:br>
            <a:r>
              <a:rPr lang="en-US" altLang="ko-KR" sz="2400" dirty="0" smtClean="0"/>
              <a:t>text-</a:t>
            </a:r>
            <a:r>
              <a:rPr lang="en-US" altLang="ko-KR" sz="2400" dirty="0" err="1" smtClean="0"/>
              <a:t>info,text</a:t>
            </a:r>
            <a:r>
              <a:rPr lang="en-US" altLang="ko-KR" sz="2400" dirty="0" smtClean="0"/>
              <a:t>-warning,  text-danger</a:t>
            </a:r>
            <a:endParaRPr lang="ko-KR" altLang="en-US" sz="2400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596" y="1500174"/>
            <a:ext cx="8401050" cy="4572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3071802" y="4714884"/>
            <a:ext cx="58342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solidFill>
                  <a:srgbClr val="FF0000"/>
                </a:solidFill>
              </a:rPr>
              <a:t>&lt;strong&gt;</a:t>
            </a:r>
            <a:r>
              <a:rPr lang="ko-KR" altLang="en-US" sz="1600" b="1" dirty="0" smtClean="0">
                <a:solidFill>
                  <a:srgbClr val="FF0000"/>
                </a:solidFill>
              </a:rPr>
              <a:t>과 </a:t>
            </a:r>
            <a:r>
              <a:rPr lang="en-US" altLang="ko-KR" sz="1600" b="1" dirty="0" smtClean="0">
                <a:solidFill>
                  <a:srgbClr val="FF0000"/>
                </a:solidFill>
              </a:rPr>
              <a:t>&lt;</a:t>
            </a:r>
            <a:r>
              <a:rPr lang="en-US" altLang="ko-KR" sz="1600" b="1" dirty="0" err="1" smtClean="0">
                <a:solidFill>
                  <a:srgbClr val="FF0000"/>
                </a:solidFill>
              </a:rPr>
              <a:t>em</a:t>
            </a:r>
            <a:r>
              <a:rPr lang="en-US" altLang="ko-KR" sz="1600" b="1" dirty="0" smtClean="0">
                <a:solidFill>
                  <a:srgbClr val="FF0000"/>
                </a:solidFill>
              </a:rPr>
              <a:t>&gt; </a:t>
            </a:r>
            <a:r>
              <a:rPr lang="ko-KR" altLang="en-US" sz="1600" b="1" dirty="0" smtClean="0">
                <a:solidFill>
                  <a:srgbClr val="FF0000"/>
                </a:solidFill>
              </a:rPr>
              <a:t>태그와 함께 부트스트랩은 텍스트를 강조</a:t>
            </a:r>
            <a:endParaRPr lang="en-US" altLang="ko-KR" sz="1600" b="1" dirty="0" smtClean="0">
              <a:solidFill>
                <a:srgbClr val="FF0000"/>
              </a:solidFill>
            </a:endParaRPr>
          </a:p>
          <a:p>
            <a:r>
              <a:rPr lang="ko-KR" altLang="en-US" sz="1600" b="1" dirty="0" smtClean="0">
                <a:solidFill>
                  <a:srgbClr val="FF0000"/>
                </a:solidFill>
              </a:rPr>
              <a:t>할 수 있는 다른 클래스 또한 제공한다</a:t>
            </a:r>
            <a:r>
              <a:rPr lang="en-US" altLang="ko-KR" sz="1600" b="1" dirty="0" smtClean="0">
                <a:solidFill>
                  <a:srgbClr val="FF0000"/>
                </a:solidFill>
              </a:rPr>
              <a:t>. </a:t>
            </a:r>
            <a:r>
              <a:rPr lang="ko-KR" altLang="en-US" sz="1600" b="1" dirty="0" smtClean="0">
                <a:solidFill>
                  <a:srgbClr val="FF0000"/>
                </a:solidFill>
              </a:rPr>
              <a:t>이는 단락이나 </a:t>
            </a:r>
            <a:r>
              <a:rPr lang="en-US" altLang="ko-KR" sz="1600" b="1" dirty="0" smtClean="0">
                <a:solidFill>
                  <a:srgbClr val="FF0000"/>
                </a:solidFill>
              </a:rPr>
              <a:t>span</a:t>
            </a:r>
          </a:p>
          <a:p>
            <a:r>
              <a:rPr lang="ko-KR" altLang="en-US" sz="1600" b="1" dirty="0" smtClean="0">
                <a:solidFill>
                  <a:srgbClr val="FF0000"/>
                </a:solidFill>
              </a:rPr>
              <a:t>열에 적용할 수 있다</a:t>
            </a:r>
            <a:r>
              <a:rPr lang="en-US" altLang="ko-KR" sz="1600" b="1" dirty="0" smtClean="0">
                <a:solidFill>
                  <a:srgbClr val="FF0000"/>
                </a:solidFill>
              </a:rPr>
              <a:t>.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  <p:sp>
        <p:nvSpPr>
          <p:cNvPr id="6" name="오른쪽 화살표 5"/>
          <p:cNvSpPr/>
          <p:nvPr/>
        </p:nvSpPr>
        <p:spPr>
          <a:xfrm>
            <a:off x="2857488" y="5000636"/>
            <a:ext cx="285752" cy="2857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686800" cy="1143000"/>
          </a:xfrm>
        </p:spPr>
        <p:txBody>
          <a:bodyPr>
            <a:normAutofit/>
          </a:bodyPr>
          <a:lstStyle/>
          <a:p>
            <a:r>
              <a:rPr lang="en-US" altLang="ko-KR" sz="2400" dirty="0" smtClean="0"/>
              <a:t>10) </a:t>
            </a:r>
            <a:r>
              <a:rPr lang="ko-KR" altLang="en-US" sz="2400" dirty="0" smtClean="0"/>
              <a:t>약어</a:t>
            </a:r>
            <a:r>
              <a:rPr lang="en-US" altLang="ko-KR" sz="2400" dirty="0" smtClean="0"/>
              <a:t>(</a:t>
            </a:r>
            <a:r>
              <a:rPr lang="ko-KR" altLang="en-US" sz="2400" dirty="0" err="1" smtClean="0"/>
              <a:t>줄임말</a:t>
            </a:r>
            <a:r>
              <a:rPr lang="en-US" altLang="ko-KR" sz="2400" dirty="0" smtClean="0"/>
              <a:t>)- &lt;</a:t>
            </a:r>
            <a:r>
              <a:rPr lang="en-US" altLang="ko-KR" sz="2400" dirty="0" err="1" smtClean="0"/>
              <a:t>abbr</a:t>
            </a:r>
            <a:r>
              <a:rPr lang="en-US" altLang="ko-KR" sz="2400" dirty="0" smtClean="0"/>
              <a:t>&gt;</a:t>
            </a:r>
            <a:r>
              <a:rPr lang="ko-KR" altLang="en-US" sz="2400" dirty="0" smtClean="0"/>
              <a:t>태그사용</a:t>
            </a:r>
            <a:r>
              <a:rPr lang="en-US" altLang="ko-KR" sz="2400" dirty="0" smtClean="0"/>
              <a:t>,</a:t>
            </a:r>
            <a:r>
              <a:rPr lang="ko-KR" altLang="en-US" sz="2400" dirty="0" smtClean="0"/>
              <a:t>도움말 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(.</a:t>
            </a:r>
            <a:r>
              <a:rPr lang="en-US" altLang="ko-KR" sz="2400" b="1" dirty="0" err="1" smtClean="0">
                <a:solidFill>
                  <a:srgbClr val="FF0000"/>
                </a:solidFill>
              </a:rPr>
              <a:t>initialism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 </a:t>
            </a:r>
            <a:r>
              <a:rPr lang="ko-KR" altLang="en-US" sz="2400" b="1" dirty="0" smtClean="0">
                <a:solidFill>
                  <a:srgbClr val="FF0000"/>
                </a:solidFill>
              </a:rPr>
              <a:t>클래스</a:t>
            </a:r>
            <a:r>
              <a:rPr lang="en-US" altLang="ko-KR" sz="2400" dirty="0" smtClean="0"/>
              <a:t>)</a:t>
            </a:r>
            <a:endParaRPr lang="ko-KR" altLang="en-US" sz="2400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58" y="1643050"/>
            <a:ext cx="8429684" cy="27851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57620" y="4643446"/>
            <a:ext cx="2228850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오른쪽 화살표 5"/>
          <p:cNvSpPr/>
          <p:nvPr/>
        </p:nvSpPr>
        <p:spPr>
          <a:xfrm>
            <a:off x="6286512" y="4786322"/>
            <a:ext cx="285752" cy="2857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6643702" y="4500570"/>
            <a:ext cx="214353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</a:rPr>
              <a:t>영문의 약자를 처리</a:t>
            </a:r>
            <a:endParaRPr lang="en-US" altLang="ko-KR" sz="1400" b="1" dirty="0" smtClean="0">
              <a:solidFill>
                <a:srgbClr val="FF0000"/>
              </a:solidFill>
            </a:endParaRPr>
          </a:p>
          <a:p>
            <a:r>
              <a:rPr lang="ko-KR" altLang="en-US" sz="1400" b="1" dirty="0" err="1" smtClean="0">
                <a:solidFill>
                  <a:srgbClr val="FF0000"/>
                </a:solidFill>
              </a:rPr>
              <a:t>하기위해서는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 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.</a:t>
            </a:r>
            <a:r>
              <a:rPr lang="en-US" altLang="ko-KR" sz="1400" b="1" dirty="0" err="1" smtClean="0">
                <a:solidFill>
                  <a:srgbClr val="FF0000"/>
                </a:solidFill>
              </a:rPr>
              <a:t>initialism</a:t>
            </a:r>
            <a:endParaRPr lang="en-US" altLang="ko-KR" sz="1400" b="1" dirty="0" smtClean="0">
              <a:solidFill>
                <a:srgbClr val="FF0000"/>
              </a:solidFill>
            </a:endParaRPr>
          </a:p>
          <a:p>
            <a:r>
              <a:rPr lang="ko-KR" altLang="en-US" sz="1400" b="1" dirty="0" err="1" smtClean="0">
                <a:solidFill>
                  <a:srgbClr val="FF0000"/>
                </a:solidFill>
              </a:rPr>
              <a:t>클래스선택자를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 사용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85720" y="5143512"/>
            <a:ext cx="3694932" cy="1357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269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500562" y="5286388"/>
            <a:ext cx="3381372" cy="1357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오른쪽 화살표 9"/>
          <p:cNvSpPr/>
          <p:nvPr/>
        </p:nvSpPr>
        <p:spPr>
          <a:xfrm>
            <a:off x="3929058" y="5643578"/>
            <a:ext cx="428628" cy="3571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 smtClean="0"/>
              <a:t>11) </a:t>
            </a:r>
            <a:r>
              <a:rPr lang="ko-KR" altLang="en-US" sz="2400" dirty="0" smtClean="0"/>
              <a:t>인용구에 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pull-right</a:t>
            </a:r>
            <a:r>
              <a:rPr lang="en-US" altLang="ko-KR" sz="2400" dirty="0" smtClean="0"/>
              <a:t> </a:t>
            </a:r>
            <a:r>
              <a:rPr lang="ko-KR" altLang="en-US" sz="2400" dirty="0" smtClean="0"/>
              <a:t>클래스 </a:t>
            </a:r>
            <a:r>
              <a:rPr lang="ko-KR" altLang="en-US" sz="2400" dirty="0" err="1" smtClean="0"/>
              <a:t>적용시</a:t>
            </a:r>
            <a:r>
              <a:rPr lang="ko-KR" altLang="en-US" sz="2400" dirty="0" smtClean="0"/>
              <a:t> 오른쪽 정렬</a:t>
            </a:r>
            <a:endParaRPr lang="ko-KR" altLang="en-US" sz="2400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2" y="1643050"/>
            <a:ext cx="8572560" cy="4500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 smtClean="0"/>
              <a:t>12) list-</a:t>
            </a:r>
            <a:r>
              <a:rPr lang="en-US" altLang="ko-KR" sz="2400" dirty="0" err="1" smtClean="0"/>
              <a:t>unstyled</a:t>
            </a:r>
            <a:r>
              <a:rPr lang="ko-KR" altLang="en-US" sz="2400" dirty="0" smtClean="0"/>
              <a:t>클래스</a:t>
            </a:r>
            <a:r>
              <a:rPr lang="en-US" altLang="ko-KR" sz="2400" dirty="0" smtClean="0"/>
              <a:t>(</a:t>
            </a:r>
            <a:r>
              <a:rPr lang="ko-KR" altLang="en-US" sz="2400" dirty="0" smtClean="0"/>
              <a:t>왼쪽여백을 </a:t>
            </a:r>
            <a:r>
              <a:rPr lang="en-US" altLang="ko-KR" sz="2400" dirty="0" smtClean="0"/>
              <a:t>0</a:t>
            </a:r>
            <a:r>
              <a:rPr lang="ko-KR" altLang="en-US" sz="2400" dirty="0" smtClean="0"/>
              <a:t>으로 설정</a:t>
            </a:r>
            <a:r>
              <a:rPr lang="en-US" altLang="ko-KR" sz="2400" dirty="0" smtClean="0"/>
              <a:t>)</a:t>
            </a:r>
            <a:endParaRPr lang="ko-KR" altLang="en-US" sz="2400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1714487"/>
            <a:ext cx="7691444" cy="45720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215042" y="2500306"/>
            <a:ext cx="2928958" cy="16430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아래쪽 화살표 5"/>
          <p:cNvSpPr/>
          <p:nvPr/>
        </p:nvSpPr>
        <p:spPr>
          <a:xfrm rot="15297326">
            <a:off x="5414779" y="3319896"/>
            <a:ext cx="305400" cy="50006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 smtClean="0"/>
              <a:t>13) list-</a:t>
            </a:r>
            <a:r>
              <a:rPr lang="en-US" altLang="ko-KR" sz="2400" dirty="0" err="1" smtClean="0"/>
              <a:t>inline,dl</a:t>
            </a:r>
            <a:r>
              <a:rPr lang="en-US" altLang="ko-KR" sz="2400" dirty="0" smtClean="0"/>
              <a:t>-horizontal </a:t>
            </a:r>
            <a:r>
              <a:rPr lang="ko-KR" altLang="en-US" sz="2400" dirty="0" smtClean="0"/>
              <a:t>클래스</a:t>
            </a:r>
            <a:endParaRPr lang="ko-KR" altLang="en-US" sz="2400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2500306"/>
            <a:ext cx="8358246" cy="3896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428596" y="2000240"/>
            <a:ext cx="54965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solidFill>
                  <a:srgbClr val="FF0000"/>
                </a:solidFill>
              </a:rPr>
              <a:t>list-inline=&gt;</a:t>
            </a:r>
            <a:r>
              <a:rPr lang="ko-KR" altLang="en-US" sz="1600" b="1" dirty="0" smtClean="0">
                <a:solidFill>
                  <a:srgbClr val="FF0000"/>
                </a:solidFill>
              </a:rPr>
              <a:t>세로로 정렬된 목록을 가로로 표시할 때 사용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  <p:sp>
        <p:nvSpPr>
          <p:cNvPr id="6" name="아래쪽 화살표 5"/>
          <p:cNvSpPr/>
          <p:nvPr/>
        </p:nvSpPr>
        <p:spPr>
          <a:xfrm rot="2326591">
            <a:off x="2201098" y="2343982"/>
            <a:ext cx="285752" cy="28575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오른쪽 화살표 6"/>
          <p:cNvSpPr/>
          <p:nvPr/>
        </p:nvSpPr>
        <p:spPr>
          <a:xfrm rot="18292460">
            <a:off x="5970061" y="5800355"/>
            <a:ext cx="357190" cy="2857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4214810" y="6215082"/>
            <a:ext cx="46737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solidFill>
                  <a:srgbClr val="FF0000"/>
                </a:solidFill>
              </a:rPr>
              <a:t>dl-horizontal=&gt;</a:t>
            </a:r>
            <a:r>
              <a:rPr lang="ko-KR" altLang="en-US" sz="1600" b="1" dirty="0" smtClean="0">
                <a:solidFill>
                  <a:srgbClr val="FF0000"/>
                </a:solidFill>
              </a:rPr>
              <a:t>설명들이 수평으로 정렬이 된다</a:t>
            </a:r>
            <a:r>
              <a:rPr lang="en-US" altLang="ko-KR" sz="1600" b="1" dirty="0" smtClean="0">
                <a:solidFill>
                  <a:srgbClr val="FF0000"/>
                </a:solidFill>
              </a:rPr>
              <a:t>.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472518" cy="1143000"/>
          </a:xfrm>
        </p:spPr>
        <p:txBody>
          <a:bodyPr>
            <a:normAutofit/>
          </a:bodyPr>
          <a:lstStyle/>
          <a:p>
            <a:r>
              <a:rPr lang="en-US" altLang="ko-KR" sz="2400" dirty="0" smtClean="0"/>
              <a:t>14) table bootstrap </a:t>
            </a:r>
            <a:r>
              <a:rPr lang="ko-KR" altLang="en-US" sz="2400" dirty="0" smtClean="0"/>
              <a:t>스타일 정리</a:t>
            </a:r>
            <a:r>
              <a:rPr lang="en-US" altLang="ko-KR" sz="2400" dirty="0" smtClean="0"/>
              <a:t>(table-sample.html </a:t>
            </a:r>
            <a:r>
              <a:rPr lang="ko-KR" altLang="en-US" sz="2400" dirty="0" smtClean="0"/>
              <a:t>작성</a:t>
            </a:r>
            <a:r>
              <a:rPr lang="en-US" altLang="ko-KR" sz="2400" dirty="0" smtClean="0"/>
              <a:t>)(1)</a:t>
            </a:r>
            <a:endParaRPr lang="ko-KR" altLang="en-US" sz="2400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844" y="1857364"/>
            <a:ext cx="6929486" cy="43815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857884" y="2285992"/>
            <a:ext cx="2928926" cy="14383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오른쪽 화살표 6"/>
          <p:cNvSpPr/>
          <p:nvPr/>
        </p:nvSpPr>
        <p:spPr>
          <a:xfrm>
            <a:off x="4143372" y="2500306"/>
            <a:ext cx="500066" cy="3571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3143240" y="3000372"/>
            <a:ext cx="21050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</a:rPr>
              <a:t>기본테이블 구성인 경우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 smtClean="0"/>
              <a:t>table bootstrap </a:t>
            </a:r>
            <a:r>
              <a:rPr lang="ko-KR" altLang="en-US" sz="2400" dirty="0" smtClean="0"/>
              <a:t>스타일 정리</a:t>
            </a:r>
            <a:r>
              <a:rPr lang="en-US" altLang="ko-KR" sz="2400" dirty="0" smtClean="0"/>
              <a:t>(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class=“table</a:t>
            </a:r>
            <a:r>
              <a:rPr lang="en-US" altLang="ko-KR" sz="2400" b="1" dirty="0" smtClean="0"/>
              <a:t>”)(</a:t>
            </a:r>
            <a:r>
              <a:rPr lang="en-US" altLang="ko-KR" sz="2400" dirty="0" smtClean="0"/>
              <a:t>2</a:t>
            </a:r>
            <a:r>
              <a:rPr lang="en-US" altLang="ko-KR" sz="2400" b="1" dirty="0" smtClean="0"/>
              <a:t>)</a:t>
            </a:r>
            <a:endParaRPr lang="ko-KR" altLang="en-US" sz="2400" b="1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1285860"/>
            <a:ext cx="6357982" cy="5214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786182" y="2071678"/>
            <a:ext cx="4991116" cy="1357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오른쪽 화살표 5"/>
          <p:cNvSpPr/>
          <p:nvPr/>
        </p:nvSpPr>
        <p:spPr>
          <a:xfrm>
            <a:off x="2928926" y="1643050"/>
            <a:ext cx="285752" cy="2857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286116" y="1571612"/>
            <a:ext cx="57150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</a:rPr>
              <a:t>넓이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(width)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가 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100%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인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 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테이블이 생성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,</a:t>
            </a:r>
            <a:r>
              <a:rPr lang="ko-KR" altLang="en-US" sz="1400" b="1" dirty="0" err="1" smtClean="0">
                <a:solidFill>
                  <a:srgbClr val="FF0000"/>
                </a:solidFill>
              </a:rPr>
              <a:t>행사이에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 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border 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적용이 된다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85720" y="274638"/>
            <a:ext cx="8643998" cy="1143000"/>
          </a:xfrm>
        </p:spPr>
        <p:txBody>
          <a:bodyPr>
            <a:normAutofit/>
          </a:bodyPr>
          <a:lstStyle/>
          <a:p>
            <a:r>
              <a:rPr lang="en-US" altLang="ko-KR" sz="2400" dirty="0" smtClean="0"/>
              <a:t>table bootstrap </a:t>
            </a:r>
            <a:r>
              <a:rPr lang="ko-KR" altLang="en-US" sz="2400" dirty="0" smtClean="0"/>
              <a:t>스타일 정리</a:t>
            </a:r>
            <a:r>
              <a:rPr lang="en-US" altLang="ko-KR" sz="2400" dirty="0" smtClean="0"/>
              <a:t>(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class=“table </a:t>
            </a:r>
            <a:r>
              <a:rPr lang="en-US" altLang="ko-KR" sz="2400" b="1" dirty="0" err="1" smtClean="0">
                <a:solidFill>
                  <a:srgbClr val="FF0000"/>
                </a:solidFill>
              </a:rPr>
              <a:t>table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-striped</a:t>
            </a:r>
            <a:r>
              <a:rPr lang="en-US" altLang="ko-KR" sz="2400" b="1" dirty="0" smtClean="0"/>
              <a:t>”)(3)</a:t>
            </a:r>
            <a:endParaRPr lang="ko-KR" altLang="en-US" sz="24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58" y="1571612"/>
            <a:ext cx="6566490" cy="4624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00430" y="1928802"/>
            <a:ext cx="5529276" cy="14262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아래쪽 화살표 5"/>
          <p:cNvSpPr/>
          <p:nvPr/>
        </p:nvSpPr>
        <p:spPr>
          <a:xfrm>
            <a:off x="7000892" y="3286124"/>
            <a:ext cx="285752" cy="35719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5500694" y="3714752"/>
            <a:ext cx="32147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</a:rPr>
              <a:t>테이블의 각 행에 색상을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 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넣어준다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(table </a:t>
            </a:r>
            <a:r>
              <a:rPr lang="en-US" altLang="ko-KR" sz="1400" b="1" dirty="0" err="1" smtClean="0">
                <a:solidFill>
                  <a:srgbClr val="FF0000"/>
                </a:solidFill>
              </a:rPr>
              <a:t>table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-striped)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 smtClean="0"/>
              <a:t>Bootstrap</a:t>
            </a:r>
            <a:r>
              <a:rPr lang="ko-KR" altLang="en-US" sz="2400" dirty="0" smtClean="0"/>
              <a:t>의 다운로드 및 압축풀기</a:t>
            </a:r>
            <a:r>
              <a:rPr lang="en-US" altLang="ko-KR" sz="2400" dirty="0" smtClean="0"/>
              <a:t>(3)-</a:t>
            </a:r>
            <a:r>
              <a:rPr lang="ko-KR" altLang="en-US" sz="2400" b="1" dirty="0" smtClean="0">
                <a:solidFill>
                  <a:srgbClr val="FF0000"/>
                </a:solidFill>
              </a:rPr>
              <a:t>각 폴더의 구성요소</a:t>
            </a:r>
            <a:endParaRPr lang="ko-KR" altLang="en-US" sz="2400" b="1" dirty="0">
              <a:solidFill>
                <a:srgbClr val="FF0000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2910" y="1785926"/>
            <a:ext cx="2152650" cy="1247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429256" y="1428736"/>
            <a:ext cx="2657475" cy="2038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071934" y="4071942"/>
            <a:ext cx="2533650" cy="151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142976" y="4286256"/>
            <a:ext cx="2076450" cy="1276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오른쪽 화살표 7"/>
          <p:cNvSpPr/>
          <p:nvPr/>
        </p:nvSpPr>
        <p:spPr>
          <a:xfrm>
            <a:off x="4143372" y="2285992"/>
            <a:ext cx="500066" cy="3571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4214810" y="2786058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css</a:t>
            </a:r>
            <a:endParaRPr lang="ko-KR" altLang="en-US" dirty="0"/>
          </a:p>
        </p:txBody>
      </p:sp>
      <p:sp>
        <p:nvSpPr>
          <p:cNvPr id="10" name="오른쪽 화살표 9"/>
          <p:cNvSpPr/>
          <p:nvPr/>
        </p:nvSpPr>
        <p:spPr>
          <a:xfrm>
            <a:off x="357158" y="4357694"/>
            <a:ext cx="500066" cy="3571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428596" y="4857760"/>
            <a:ext cx="340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js</a:t>
            </a:r>
            <a:endParaRPr lang="ko-KR" altLang="en-US" dirty="0"/>
          </a:p>
        </p:txBody>
      </p:sp>
      <p:sp>
        <p:nvSpPr>
          <p:cNvPr id="12" name="오른쪽 화살표 11"/>
          <p:cNvSpPr/>
          <p:nvPr/>
        </p:nvSpPr>
        <p:spPr>
          <a:xfrm>
            <a:off x="3214678" y="4357694"/>
            <a:ext cx="500066" cy="3571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3286116" y="4857760"/>
            <a:ext cx="609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font</a:t>
            </a:r>
            <a:endParaRPr lang="ko-KR" altLang="en-US" dirty="0"/>
          </a:p>
        </p:txBody>
      </p:sp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500826" y="3571876"/>
            <a:ext cx="2374782" cy="25574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14282" y="285728"/>
            <a:ext cx="8929718" cy="1143000"/>
          </a:xfrm>
        </p:spPr>
        <p:txBody>
          <a:bodyPr>
            <a:normAutofit/>
          </a:bodyPr>
          <a:lstStyle/>
          <a:p>
            <a:r>
              <a:rPr lang="en-US" altLang="ko-KR" sz="2400" dirty="0" smtClean="0"/>
              <a:t>table bootstrap </a:t>
            </a:r>
            <a:r>
              <a:rPr lang="ko-KR" altLang="en-US" sz="2400" dirty="0" smtClean="0"/>
              <a:t>스타일 정리</a:t>
            </a:r>
            <a:r>
              <a:rPr lang="en-US" altLang="ko-KR" sz="2400" dirty="0" smtClean="0"/>
              <a:t>(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class=“table </a:t>
            </a:r>
            <a:r>
              <a:rPr lang="en-US" altLang="ko-KR" sz="2400" b="1" dirty="0" err="1" smtClean="0">
                <a:solidFill>
                  <a:srgbClr val="FF0000"/>
                </a:solidFill>
              </a:rPr>
              <a:t>table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-bordered</a:t>
            </a:r>
            <a:r>
              <a:rPr lang="en-US" altLang="ko-KR" sz="2400" b="1" dirty="0" smtClean="0"/>
              <a:t>”)(4)</a:t>
            </a:r>
            <a:endParaRPr lang="ko-KR" altLang="en-US" sz="24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2" y="1285860"/>
            <a:ext cx="7000892" cy="50685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71872" y="1785926"/>
            <a:ext cx="5672128" cy="15679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아래쪽 화살표 5"/>
          <p:cNvSpPr/>
          <p:nvPr/>
        </p:nvSpPr>
        <p:spPr>
          <a:xfrm>
            <a:off x="6715140" y="3357562"/>
            <a:ext cx="357190" cy="35719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5429256" y="3786190"/>
            <a:ext cx="371474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</a:rPr>
              <a:t>기본테이블은 각 행에만 밑줄 테두리</a:t>
            </a:r>
            <a:endParaRPr lang="en-US" altLang="ko-KR" sz="1400" b="1" dirty="0" smtClean="0">
              <a:solidFill>
                <a:srgbClr val="FF0000"/>
              </a:solidFill>
            </a:endParaRPr>
          </a:p>
          <a:p>
            <a:r>
              <a:rPr lang="ko-KR" altLang="en-US" sz="1400" b="1" dirty="0" smtClean="0">
                <a:solidFill>
                  <a:srgbClr val="FF0000"/>
                </a:solidFill>
              </a:rPr>
              <a:t>가 있는데 테이블 전체에 테두리를</a:t>
            </a:r>
            <a:endParaRPr lang="en-US" altLang="ko-KR" sz="1400" b="1" dirty="0" smtClean="0">
              <a:solidFill>
                <a:srgbClr val="FF0000"/>
              </a:solidFill>
            </a:endParaRPr>
          </a:p>
          <a:p>
            <a:r>
              <a:rPr lang="ko-KR" altLang="en-US" sz="1400" b="1" dirty="0" smtClean="0">
                <a:solidFill>
                  <a:srgbClr val="FF0000"/>
                </a:solidFill>
              </a:rPr>
              <a:t>치고 싶을 경우에는 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table </a:t>
            </a:r>
            <a:r>
              <a:rPr lang="en-US" altLang="ko-KR" sz="1400" b="1" dirty="0" err="1" smtClean="0">
                <a:solidFill>
                  <a:srgbClr val="FF0000"/>
                </a:solidFill>
              </a:rPr>
              <a:t>table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-bordered</a:t>
            </a:r>
          </a:p>
          <a:p>
            <a:r>
              <a:rPr lang="ko-KR" altLang="en-US" sz="1400" b="1" dirty="0" err="1" smtClean="0">
                <a:solidFill>
                  <a:srgbClr val="FF0000"/>
                </a:solidFill>
              </a:rPr>
              <a:t>를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 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적용시킨다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.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472518" cy="1143000"/>
          </a:xfrm>
        </p:spPr>
        <p:txBody>
          <a:bodyPr>
            <a:normAutofit/>
          </a:bodyPr>
          <a:lstStyle/>
          <a:p>
            <a:r>
              <a:rPr lang="en-US" altLang="ko-KR" sz="2400" dirty="0" smtClean="0"/>
              <a:t>table bootstrap </a:t>
            </a:r>
            <a:r>
              <a:rPr lang="ko-KR" altLang="en-US" sz="2400" dirty="0" smtClean="0"/>
              <a:t>스타일 정리</a:t>
            </a:r>
            <a:r>
              <a:rPr lang="en-US" altLang="ko-KR" sz="2400" dirty="0" smtClean="0"/>
              <a:t>(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class=“table </a:t>
            </a:r>
            <a:r>
              <a:rPr lang="en-US" altLang="ko-KR" sz="2400" b="1" dirty="0" err="1" smtClean="0">
                <a:solidFill>
                  <a:srgbClr val="FF0000"/>
                </a:solidFill>
              </a:rPr>
              <a:t>table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-</a:t>
            </a:r>
            <a:r>
              <a:rPr lang="en-US" altLang="ko-KR" sz="2400" b="1" dirty="0" err="1" smtClean="0">
                <a:solidFill>
                  <a:srgbClr val="FF0000"/>
                </a:solidFill>
              </a:rPr>
              <a:t>horver</a:t>
            </a:r>
            <a:r>
              <a:rPr lang="en-US" altLang="ko-KR" sz="2400" b="1" dirty="0" smtClean="0"/>
              <a:t>”)(5)</a:t>
            </a:r>
            <a:endParaRPr lang="ko-KR" altLang="en-US" sz="240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596" y="1643050"/>
            <a:ext cx="5758615" cy="4629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71868" y="2150626"/>
            <a:ext cx="5033973" cy="1390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아래쪽 화살표 5"/>
          <p:cNvSpPr/>
          <p:nvPr/>
        </p:nvSpPr>
        <p:spPr>
          <a:xfrm>
            <a:off x="5429256" y="3571876"/>
            <a:ext cx="428628" cy="28575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5000628" y="3929066"/>
            <a:ext cx="286687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solidFill>
                  <a:srgbClr val="FF0000"/>
                </a:solidFill>
              </a:rPr>
              <a:t>Table-hover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클래스를 적용시키면</a:t>
            </a:r>
            <a:endParaRPr lang="en-US" altLang="ko-KR" sz="1400" b="1" dirty="0" smtClean="0">
              <a:solidFill>
                <a:srgbClr val="FF0000"/>
              </a:solidFill>
            </a:endParaRPr>
          </a:p>
          <a:p>
            <a:r>
              <a:rPr lang="ko-KR" altLang="en-US" sz="1400" b="1" dirty="0" smtClean="0">
                <a:solidFill>
                  <a:srgbClr val="FF0000"/>
                </a:solidFill>
              </a:rPr>
              <a:t>각 행에 마우스를 </a:t>
            </a:r>
            <a:r>
              <a:rPr lang="ko-KR" altLang="en-US" sz="1400" b="1" dirty="0" err="1" smtClean="0">
                <a:solidFill>
                  <a:srgbClr val="FF0000"/>
                </a:solidFill>
              </a:rPr>
              <a:t>갖다대는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 경우</a:t>
            </a:r>
            <a:endParaRPr lang="en-US" altLang="ko-KR" sz="1400" b="1" dirty="0" smtClean="0">
              <a:solidFill>
                <a:srgbClr val="FF0000"/>
              </a:solidFill>
            </a:endParaRPr>
          </a:p>
          <a:p>
            <a:r>
              <a:rPr lang="ko-KR" altLang="en-US" sz="1400" b="1" dirty="0" smtClean="0">
                <a:solidFill>
                  <a:srgbClr val="FF0000"/>
                </a:solidFill>
              </a:rPr>
              <a:t>색상이 변하게 된다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.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2844" y="274638"/>
            <a:ext cx="9001156" cy="1143000"/>
          </a:xfrm>
        </p:spPr>
        <p:txBody>
          <a:bodyPr>
            <a:normAutofit/>
          </a:bodyPr>
          <a:lstStyle/>
          <a:p>
            <a:r>
              <a:rPr lang="en-US" altLang="ko-KR" sz="2400" dirty="0" smtClean="0"/>
              <a:t>table bootstrap </a:t>
            </a:r>
            <a:r>
              <a:rPr lang="ko-KR" altLang="en-US" sz="2400" dirty="0" smtClean="0"/>
              <a:t>스타일 정리</a:t>
            </a:r>
            <a:r>
              <a:rPr lang="en-US" altLang="ko-KR" sz="2400" dirty="0" smtClean="0"/>
              <a:t>(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class=“table </a:t>
            </a:r>
            <a:r>
              <a:rPr lang="en-US" altLang="ko-KR" sz="2400" b="1" dirty="0" err="1" smtClean="0">
                <a:solidFill>
                  <a:srgbClr val="FF0000"/>
                </a:solidFill>
              </a:rPr>
              <a:t>table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-condensed</a:t>
            </a:r>
            <a:r>
              <a:rPr lang="en-US" altLang="ko-KR" sz="2400" b="1" dirty="0" smtClean="0"/>
              <a:t>”)(6)</a:t>
            </a:r>
            <a:endParaRPr lang="ko-KR" altLang="en-US" sz="2400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1500174"/>
            <a:ext cx="6419869" cy="48632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00562" y="1785926"/>
            <a:ext cx="3929090" cy="1734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아래쪽 화살표 5"/>
          <p:cNvSpPr/>
          <p:nvPr/>
        </p:nvSpPr>
        <p:spPr>
          <a:xfrm>
            <a:off x="5929322" y="3643314"/>
            <a:ext cx="357190" cy="28575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5143504" y="4000504"/>
            <a:ext cx="319029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solidFill>
                  <a:srgbClr val="FF0000"/>
                </a:solidFill>
              </a:rPr>
              <a:t>table-condensed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를 적용을 해주면</a:t>
            </a:r>
            <a:endParaRPr lang="en-US" altLang="ko-KR" sz="1400" b="1" dirty="0" smtClean="0">
              <a:solidFill>
                <a:srgbClr val="FF0000"/>
              </a:solidFill>
            </a:endParaRPr>
          </a:p>
          <a:p>
            <a:r>
              <a:rPr lang="ko-KR" altLang="en-US" sz="1400" b="1" dirty="0" smtClean="0">
                <a:solidFill>
                  <a:srgbClr val="FF0000"/>
                </a:solidFill>
              </a:rPr>
              <a:t>각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 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셀의 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padding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값이 작아져서 타이</a:t>
            </a:r>
            <a:endParaRPr lang="en-US" altLang="ko-KR" sz="1400" b="1" dirty="0" smtClean="0">
              <a:solidFill>
                <a:srgbClr val="FF0000"/>
              </a:solidFill>
            </a:endParaRPr>
          </a:p>
          <a:p>
            <a:r>
              <a:rPr lang="ko-KR" altLang="en-US" sz="1400" b="1" dirty="0" err="1" smtClean="0">
                <a:solidFill>
                  <a:srgbClr val="FF0000"/>
                </a:solidFill>
              </a:rPr>
              <a:t>트한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 느낌의 테이블을 꾸밀 수가 있다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 smtClean="0"/>
              <a:t>table bootstrap </a:t>
            </a:r>
            <a:r>
              <a:rPr lang="ko-KR" altLang="en-US" sz="2400" dirty="0" smtClean="0"/>
              <a:t>스타일 정리</a:t>
            </a:r>
            <a:r>
              <a:rPr lang="en-US" altLang="ko-KR" sz="2400" dirty="0" smtClean="0"/>
              <a:t/>
            </a:r>
            <a:br>
              <a:rPr lang="en-US" altLang="ko-KR" sz="2400" dirty="0" smtClean="0"/>
            </a:br>
            <a:r>
              <a:rPr lang="en-US" altLang="ko-KR" sz="2400" dirty="0" smtClean="0"/>
              <a:t>(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class=“active, success, warning, danger</a:t>
            </a:r>
            <a:r>
              <a:rPr lang="en-US" altLang="ko-KR" sz="2400" b="1" dirty="0" smtClean="0"/>
              <a:t>”)(7)</a:t>
            </a:r>
            <a:endParaRPr lang="ko-KR" altLang="en-US" sz="2400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844" y="1643050"/>
            <a:ext cx="8526848" cy="4648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오른쪽 화살표 4"/>
          <p:cNvSpPr/>
          <p:nvPr/>
        </p:nvSpPr>
        <p:spPr>
          <a:xfrm>
            <a:off x="3500430" y="2857496"/>
            <a:ext cx="357190" cy="2857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000496" y="2786058"/>
            <a:ext cx="37574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solidFill>
                  <a:srgbClr val="FF0000"/>
                </a:solidFill>
              </a:rPr>
              <a:t> active 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클래스 </a:t>
            </a:r>
            <a:r>
              <a:rPr lang="ko-KR" altLang="en-US" sz="1400" b="1" dirty="0" err="1" smtClean="0">
                <a:solidFill>
                  <a:srgbClr val="FF0000"/>
                </a:solidFill>
              </a:rPr>
              <a:t>선택자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=&gt;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회색을 적용시킨다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7" name="오른쪽 화살표 6"/>
          <p:cNvSpPr/>
          <p:nvPr/>
        </p:nvSpPr>
        <p:spPr>
          <a:xfrm>
            <a:off x="3500430" y="3571876"/>
            <a:ext cx="357190" cy="2857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4000496" y="3143248"/>
            <a:ext cx="39437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solidFill>
                  <a:srgbClr val="FF0000"/>
                </a:solidFill>
              </a:rPr>
              <a:t>success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클래스 </a:t>
            </a:r>
            <a:r>
              <a:rPr lang="ko-KR" altLang="en-US" sz="1400" b="1" dirty="0" err="1" smtClean="0">
                <a:solidFill>
                  <a:srgbClr val="FF0000"/>
                </a:solidFill>
              </a:rPr>
              <a:t>선택자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=&gt;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연두색을 적용시킨다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.</a:t>
            </a:r>
            <a:endParaRPr lang="ko-KR" altLang="en-US" dirty="0"/>
          </a:p>
        </p:txBody>
      </p:sp>
      <p:sp>
        <p:nvSpPr>
          <p:cNvPr id="9" name="오른쪽 화살표 8"/>
          <p:cNvSpPr/>
          <p:nvPr/>
        </p:nvSpPr>
        <p:spPr>
          <a:xfrm>
            <a:off x="3500430" y="3214686"/>
            <a:ext cx="357190" cy="2857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4000496" y="3429000"/>
            <a:ext cx="4067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solidFill>
                  <a:srgbClr val="FF0000"/>
                </a:solidFill>
              </a:rPr>
              <a:t>warning 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클래스 </a:t>
            </a:r>
            <a:r>
              <a:rPr lang="ko-KR" altLang="en-US" sz="1400" b="1" dirty="0" err="1" smtClean="0">
                <a:solidFill>
                  <a:srgbClr val="FF0000"/>
                </a:solidFill>
              </a:rPr>
              <a:t>선택자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=&gt;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겨자색을 적용시킨다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11" name="오른쪽 화살표 10"/>
          <p:cNvSpPr/>
          <p:nvPr/>
        </p:nvSpPr>
        <p:spPr>
          <a:xfrm>
            <a:off x="3500430" y="3929066"/>
            <a:ext cx="357190" cy="2857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4000496" y="3786190"/>
            <a:ext cx="3914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solidFill>
                  <a:srgbClr val="FF0000"/>
                </a:solidFill>
              </a:rPr>
              <a:t>danger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클래스 </a:t>
            </a:r>
            <a:r>
              <a:rPr lang="ko-KR" altLang="en-US" sz="1400" b="1" dirty="0" err="1" smtClean="0">
                <a:solidFill>
                  <a:srgbClr val="FF0000"/>
                </a:solidFill>
              </a:rPr>
              <a:t>선택자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=&gt;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붉은색을 적용시킨다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357554" y="4357694"/>
            <a:ext cx="5105417" cy="15560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4" name="TextBox 13"/>
          <p:cNvSpPr txBox="1"/>
          <p:nvPr/>
        </p:nvSpPr>
        <p:spPr>
          <a:xfrm>
            <a:off x="3286116" y="2071678"/>
            <a:ext cx="50016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002060"/>
                </a:solidFill>
              </a:rPr>
              <a:t>각 행 또는 각 셀마다 색을 넣는 방법은 해당 행 또는 셀에다</a:t>
            </a:r>
            <a:endParaRPr lang="en-US" altLang="ko-KR" sz="1400" b="1" dirty="0" smtClean="0">
              <a:solidFill>
                <a:srgbClr val="002060"/>
              </a:solidFill>
            </a:endParaRPr>
          </a:p>
          <a:p>
            <a:r>
              <a:rPr lang="ko-KR" altLang="en-US" sz="1400" b="1" dirty="0" smtClean="0">
                <a:solidFill>
                  <a:srgbClr val="002060"/>
                </a:solidFill>
              </a:rPr>
              <a:t>클래스 </a:t>
            </a:r>
            <a:r>
              <a:rPr lang="ko-KR" altLang="en-US" sz="1400" b="1" dirty="0" err="1" smtClean="0">
                <a:solidFill>
                  <a:srgbClr val="002060"/>
                </a:solidFill>
              </a:rPr>
              <a:t>선택자</a:t>
            </a:r>
            <a:r>
              <a:rPr lang="ko-KR" altLang="en-US" sz="1400" b="1" dirty="0" smtClean="0">
                <a:solidFill>
                  <a:srgbClr val="002060"/>
                </a:solidFill>
              </a:rPr>
              <a:t> 부여한다</a:t>
            </a:r>
            <a:r>
              <a:rPr lang="en-US" altLang="ko-KR" sz="1400" b="1" dirty="0" smtClean="0">
                <a:solidFill>
                  <a:srgbClr val="002060"/>
                </a:solidFill>
              </a:rPr>
              <a:t>.</a:t>
            </a:r>
            <a:endParaRPr lang="ko-KR" altLang="en-US" sz="1400" b="1" dirty="0">
              <a:solidFill>
                <a:srgbClr val="002060"/>
              </a:solidFill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 smtClean="0">
                <a:solidFill>
                  <a:srgbClr val="002060"/>
                </a:solidFill>
              </a:rPr>
              <a:t>div</a:t>
            </a:r>
            <a:r>
              <a:rPr lang="ko-KR" altLang="en-US" sz="2400" dirty="0" smtClean="0">
                <a:solidFill>
                  <a:srgbClr val="002060"/>
                </a:solidFill>
              </a:rPr>
              <a:t>태그와 </a:t>
            </a:r>
            <a:r>
              <a:rPr lang="en-US" altLang="ko-KR" sz="2400" dirty="0" smtClean="0">
                <a:solidFill>
                  <a:srgbClr val="002060"/>
                </a:solidFill>
              </a:rPr>
              <a:t>table </a:t>
            </a:r>
            <a:r>
              <a:rPr lang="ko-KR" altLang="en-US" sz="2400" dirty="0" smtClean="0">
                <a:solidFill>
                  <a:srgbClr val="002060"/>
                </a:solidFill>
              </a:rPr>
              <a:t>태그에 스타일 적용 </a:t>
            </a:r>
            <a:r>
              <a:rPr lang="en-US" altLang="ko-KR" sz="2400" dirty="0" smtClean="0">
                <a:solidFill>
                  <a:srgbClr val="002060"/>
                </a:solidFill>
              </a:rPr>
              <a:t>(8</a:t>
            </a:r>
            <a:r>
              <a:rPr lang="en-US" altLang="ko-KR" sz="2400" b="1" dirty="0" smtClean="0">
                <a:solidFill>
                  <a:srgbClr val="002060"/>
                </a:solidFill>
              </a:rPr>
              <a:t>)</a:t>
            </a:r>
            <a:endParaRPr lang="ko-KR" altLang="en-US" sz="2400" dirty="0">
              <a:solidFill>
                <a:srgbClr val="002060"/>
              </a:solidFill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844" y="1714488"/>
            <a:ext cx="7572396" cy="47556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오른쪽 화살표 4"/>
          <p:cNvSpPr/>
          <p:nvPr/>
        </p:nvSpPr>
        <p:spPr>
          <a:xfrm>
            <a:off x="3286116" y="2000240"/>
            <a:ext cx="428628" cy="2857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143504" y="4071942"/>
            <a:ext cx="2786082" cy="25266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TextBox 7"/>
          <p:cNvSpPr txBox="1"/>
          <p:nvPr/>
        </p:nvSpPr>
        <p:spPr>
          <a:xfrm>
            <a:off x="3786182" y="2000240"/>
            <a:ext cx="4907497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002060"/>
                </a:solidFill>
              </a:rPr>
              <a:t>부트스트랩에서 사용하는 테이블은 모두 </a:t>
            </a:r>
            <a:r>
              <a:rPr lang="ko-KR" altLang="en-US" sz="1400" b="1" dirty="0" err="1" smtClean="0">
                <a:solidFill>
                  <a:srgbClr val="002060"/>
                </a:solidFill>
              </a:rPr>
              <a:t>반응형테이블</a:t>
            </a:r>
            <a:endParaRPr lang="en-US" altLang="ko-KR" sz="1400" b="1" dirty="0" smtClean="0">
              <a:solidFill>
                <a:srgbClr val="002060"/>
              </a:solidFill>
            </a:endParaRPr>
          </a:p>
          <a:p>
            <a:r>
              <a:rPr lang="ko-KR" altLang="en-US" sz="1400" b="1" dirty="0" err="1" smtClean="0">
                <a:solidFill>
                  <a:srgbClr val="002060"/>
                </a:solidFill>
              </a:rPr>
              <a:t>로</a:t>
            </a:r>
            <a:r>
              <a:rPr lang="ko-KR" altLang="en-US" sz="1400" b="1" dirty="0" smtClean="0">
                <a:solidFill>
                  <a:srgbClr val="002060"/>
                </a:solidFill>
              </a:rPr>
              <a:t> 브라우저의 길이에 맞춰 테이블의 크기 및 내용부분</a:t>
            </a:r>
            <a:endParaRPr lang="en-US" altLang="ko-KR" sz="1400" b="1" dirty="0" smtClean="0">
              <a:solidFill>
                <a:srgbClr val="002060"/>
              </a:solidFill>
            </a:endParaRPr>
          </a:p>
          <a:p>
            <a:r>
              <a:rPr lang="ko-KR" altLang="en-US" sz="1400" b="1" dirty="0" smtClean="0">
                <a:solidFill>
                  <a:srgbClr val="002060"/>
                </a:solidFill>
              </a:rPr>
              <a:t>또한 가변적으로 변한다</a:t>
            </a:r>
            <a:r>
              <a:rPr lang="en-US" altLang="ko-KR" sz="1400" b="1" dirty="0" smtClean="0">
                <a:solidFill>
                  <a:srgbClr val="002060"/>
                </a:solidFill>
              </a:rPr>
              <a:t>.</a:t>
            </a:r>
          </a:p>
          <a:p>
            <a:r>
              <a:rPr lang="en-US" altLang="ko-KR" sz="1400" b="1" dirty="0" smtClean="0">
                <a:solidFill>
                  <a:srgbClr val="002060"/>
                </a:solidFill>
              </a:rPr>
              <a:t>-&gt;</a:t>
            </a:r>
            <a:r>
              <a:rPr lang="ko-KR" altLang="en-US" sz="1400" b="1" dirty="0" smtClean="0">
                <a:solidFill>
                  <a:srgbClr val="002060"/>
                </a:solidFill>
              </a:rPr>
              <a:t>그러나 테이블의 크기가 줄어들면 테이블이 이상</a:t>
            </a:r>
            <a:endParaRPr lang="en-US" altLang="ko-KR" sz="1400" b="1" dirty="0" smtClean="0">
              <a:solidFill>
                <a:srgbClr val="002060"/>
              </a:solidFill>
            </a:endParaRPr>
          </a:p>
          <a:p>
            <a:r>
              <a:rPr lang="ko-KR" altLang="en-US" sz="1400" b="1" dirty="0" smtClean="0">
                <a:solidFill>
                  <a:srgbClr val="002060"/>
                </a:solidFill>
              </a:rPr>
              <a:t>하게 보이는데 이때 </a:t>
            </a:r>
            <a:r>
              <a:rPr lang="ko-KR" altLang="en-US" sz="1400" b="1" dirty="0" err="1" smtClean="0">
                <a:solidFill>
                  <a:srgbClr val="002060"/>
                </a:solidFill>
              </a:rPr>
              <a:t>이부분의</a:t>
            </a:r>
            <a:r>
              <a:rPr lang="ko-KR" altLang="en-US" sz="1400" b="1" dirty="0" smtClean="0">
                <a:solidFill>
                  <a:srgbClr val="002060"/>
                </a:solidFill>
              </a:rPr>
              <a:t> </a:t>
            </a:r>
            <a:r>
              <a:rPr lang="en-US" altLang="ko-KR" sz="1400" b="1" dirty="0" smtClean="0">
                <a:solidFill>
                  <a:srgbClr val="002060"/>
                </a:solidFill>
              </a:rPr>
              <a:t>(768px </a:t>
            </a:r>
            <a:r>
              <a:rPr lang="ko-KR" altLang="en-US" sz="1400" b="1" dirty="0" smtClean="0">
                <a:solidFill>
                  <a:srgbClr val="002060"/>
                </a:solidFill>
              </a:rPr>
              <a:t>이하</a:t>
            </a:r>
            <a:r>
              <a:rPr lang="en-US" altLang="ko-KR" sz="1400" b="1" dirty="0" smtClean="0">
                <a:solidFill>
                  <a:srgbClr val="002060"/>
                </a:solidFill>
              </a:rPr>
              <a:t>)</a:t>
            </a:r>
            <a:r>
              <a:rPr lang="ko-KR" altLang="en-US" sz="1400" b="1" dirty="0" smtClean="0">
                <a:solidFill>
                  <a:srgbClr val="002060"/>
                </a:solidFill>
              </a:rPr>
              <a:t>크기가</a:t>
            </a:r>
            <a:endParaRPr lang="en-US" altLang="ko-KR" sz="1400" b="1" dirty="0" smtClean="0">
              <a:solidFill>
                <a:srgbClr val="002060"/>
              </a:solidFill>
            </a:endParaRPr>
          </a:p>
          <a:p>
            <a:r>
              <a:rPr lang="ko-KR" altLang="en-US" sz="1400" b="1" dirty="0" smtClean="0">
                <a:solidFill>
                  <a:srgbClr val="002060"/>
                </a:solidFill>
              </a:rPr>
              <a:t>작아지면 자동으로 테이블에 </a:t>
            </a:r>
            <a:r>
              <a:rPr lang="ko-KR" altLang="en-US" sz="1400" b="1" dirty="0" err="1" smtClean="0">
                <a:solidFill>
                  <a:srgbClr val="002060"/>
                </a:solidFill>
              </a:rPr>
              <a:t>스크롤바가</a:t>
            </a:r>
            <a:r>
              <a:rPr lang="ko-KR" altLang="en-US" sz="1400" b="1" dirty="0" smtClean="0">
                <a:solidFill>
                  <a:srgbClr val="002060"/>
                </a:solidFill>
              </a:rPr>
              <a:t> 생성되게</a:t>
            </a:r>
            <a:endParaRPr lang="en-US" altLang="ko-KR" sz="1400" b="1" dirty="0" smtClean="0">
              <a:solidFill>
                <a:srgbClr val="002060"/>
              </a:solidFill>
            </a:endParaRPr>
          </a:p>
          <a:p>
            <a:r>
              <a:rPr lang="ko-KR" altLang="en-US" sz="1400" b="1" dirty="0" err="1" smtClean="0">
                <a:solidFill>
                  <a:srgbClr val="002060"/>
                </a:solidFill>
              </a:rPr>
              <a:t>설정가능하다</a:t>
            </a:r>
            <a:r>
              <a:rPr lang="en-US" altLang="ko-KR" sz="1400" b="1" dirty="0" smtClean="0">
                <a:solidFill>
                  <a:srgbClr val="002060"/>
                </a:solidFill>
              </a:rPr>
              <a:t>.-&gt;</a:t>
            </a:r>
            <a:r>
              <a:rPr lang="ko-KR" altLang="en-US" sz="1400" b="1" dirty="0" smtClean="0">
                <a:solidFill>
                  <a:srgbClr val="002060"/>
                </a:solidFill>
              </a:rPr>
              <a:t>테이블 태그가 적용이 된 부분을</a:t>
            </a:r>
            <a:endParaRPr lang="en-US" altLang="ko-KR" sz="1400" b="1" dirty="0" smtClean="0">
              <a:solidFill>
                <a:srgbClr val="002060"/>
              </a:solidFill>
            </a:endParaRPr>
          </a:p>
          <a:p>
            <a:r>
              <a:rPr lang="en-US" altLang="ko-KR" sz="1400" b="1" dirty="0" smtClean="0">
                <a:solidFill>
                  <a:srgbClr val="002060"/>
                </a:solidFill>
              </a:rPr>
              <a:t>div class=“table-responsive”</a:t>
            </a:r>
            <a:r>
              <a:rPr lang="ko-KR" altLang="en-US" sz="1400" b="1" dirty="0" smtClean="0">
                <a:solidFill>
                  <a:srgbClr val="002060"/>
                </a:solidFill>
              </a:rPr>
              <a:t> 을 이용해서 감싸주면 된다</a:t>
            </a:r>
            <a:r>
              <a:rPr lang="en-US" altLang="ko-KR" sz="1400" dirty="0" smtClean="0"/>
              <a:t>.</a:t>
            </a:r>
          </a:p>
        </p:txBody>
      </p:sp>
      <p:sp>
        <p:nvSpPr>
          <p:cNvPr id="9" name="아래쪽 화살표 8"/>
          <p:cNvSpPr/>
          <p:nvPr/>
        </p:nvSpPr>
        <p:spPr>
          <a:xfrm rot="18774375">
            <a:off x="4871523" y="4691091"/>
            <a:ext cx="285752" cy="35719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48000" y="1428736"/>
            <a:ext cx="8796000" cy="50006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 smtClean="0"/>
              <a:t>table bootstrap </a:t>
            </a:r>
            <a:r>
              <a:rPr lang="ko-KR" altLang="en-US" sz="2400" dirty="0" smtClean="0"/>
              <a:t>스타일 정리</a:t>
            </a:r>
            <a:r>
              <a:rPr lang="en-US" altLang="ko-KR" sz="2400" dirty="0" smtClean="0"/>
              <a:t/>
            </a:r>
            <a:br>
              <a:rPr lang="en-US" altLang="ko-KR" sz="2400" dirty="0" smtClean="0"/>
            </a:br>
            <a:r>
              <a:rPr lang="en-US" altLang="ko-KR" sz="2400" dirty="0" smtClean="0"/>
              <a:t>(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class=“table </a:t>
            </a:r>
            <a:r>
              <a:rPr lang="en-US" altLang="ko-KR" sz="2400" b="1" dirty="0" err="1" smtClean="0">
                <a:solidFill>
                  <a:srgbClr val="FF0000"/>
                </a:solidFill>
              </a:rPr>
              <a:t>table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-</a:t>
            </a:r>
            <a:r>
              <a:rPr lang="en-US" altLang="ko-KR" sz="2400" b="1" dirty="0" err="1" smtClean="0">
                <a:solidFill>
                  <a:srgbClr val="FF0000"/>
                </a:solidFill>
              </a:rPr>
              <a:t>borderedtalbe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 table-hover</a:t>
            </a:r>
            <a:r>
              <a:rPr lang="en-US" altLang="ko-KR" sz="2400" b="1" dirty="0" smtClean="0"/>
              <a:t>”)(9)</a:t>
            </a:r>
            <a:endParaRPr lang="ko-KR" altLang="en-US" sz="2400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0" y="3714752"/>
            <a:ext cx="4572000" cy="16094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아래쪽 화살표 5"/>
          <p:cNvSpPr/>
          <p:nvPr/>
        </p:nvSpPr>
        <p:spPr>
          <a:xfrm>
            <a:off x="4357686" y="2071678"/>
            <a:ext cx="285752" cy="28575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071802" y="2357430"/>
            <a:ext cx="475162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</a:rPr>
              <a:t>테이블에 적용된 클래스 선택자의 경우 혼합해서 사용이 </a:t>
            </a:r>
            <a:endParaRPr lang="en-US" altLang="ko-KR" sz="1400" b="1" dirty="0" smtClean="0">
              <a:solidFill>
                <a:srgbClr val="FF0000"/>
              </a:solidFill>
            </a:endParaRPr>
          </a:p>
          <a:p>
            <a:r>
              <a:rPr lang="ko-KR" altLang="en-US" sz="1400" b="1" dirty="0" smtClean="0">
                <a:solidFill>
                  <a:srgbClr val="FF0000"/>
                </a:solidFill>
              </a:rPr>
              <a:t>가능하다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. 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테이블의 테두리에 선이 적용되고 각 행마다</a:t>
            </a:r>
            <a:endParaRPr lang="en-US" altLang="ko-KR" sz="1400" b="1" dirty="0" smtClean="0">
              <a:solidFill>
                <a:srgbClr val="FF0000"/>
              </a:solidFill>
            </a:endParaRPr>
          </a:p>
          <a:p>
            <a:r>
              <a:rPr lang="ko-KR" altLang="en-US" sz="1400" b="1" dirty="0" err="1" smtClean="0">
                <a:solidFill>
                  <a:srgbClr val="FF0000"/>
                </a:solidFill>
              </a:rPr>
              <a:t>오버시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 색상이 적용되게 </a:t>
            </a:r>
            <a:r>
              <a:rPr lang="ko-KR" altLang="en-US" sz="1400" b="1" dirty="0" err="1" smtClean="0">
                <a:solidFill>
                  <a:srgbClr val="FF0000"/>
                </a:solidFill>
              </a:rPr>
              <a:t>할때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 사용한다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 smtClean="0"/>
              <a:t>15) form</a:t>
            </a:r>
            <a:r>
              <a:rPr lang="ko-KR" altLang="en-US" sz="2400" dirty="0" smtClean="0"/>
              <a:t>에 적용되는 스타일</a:t>
            </a:r>
            <a:r>
              <a:rPr lang="en-US" altLang="ko-KR" sz="2400" dirty="0" smtClean="0"/>
              <a:t>(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form-sample.html </a:t>
            </a:r>
            <a:r>
              <a:rPr lang="ko-KR" altLang="en-US" sz="2400" b="1" dirty="0" smtClean="0">
                <a:solidFill>
                  <a:srgbClr val="FF0000"/>
                </a:solidFill>
              </a:rPr>
              <a:t>작성</a:t>
            </a:r>
            <a:r>
              <a:rPr lang="en-US" altLang="ko-KR" sz="2400" dirty="0" smtClean="0"/>
              <a:t>)(1)</a:t>
            </a:r>
            <a:endParaRPr lang="ko-KR" altLang="en-US" sz="2400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34" y="1428736"/>
            <a:ext cx="6191250" cy="266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714612" y="4143380"/>
            <a:ext cx="4991100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오른쪽 화살표 5"/>
          <p:cNvSpPr/>
          <p:nvPr/>
        </p:nvSpPr>
        <p:spPr>
          <a:xfrm>
            <a:off x="5429256" y="2500306"/>
            <a:ext cx="500066" cy="2857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6143636" y="2428868"/>
            <a:ext cx="24609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solidFill>
                  <a:srgbClr val="FF0000"/>
                </a:solidFill>
              </a:rPr>
              <a:t>placeholder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는 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html5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에서의</a:t>
            </a:r>
            <a:endParaRPr lang="en-US" altLang="ko-KR" sz="1400" b="1" dirty="0" smtClean="0">
              <a:solidFill>
                <a:srgbClr val="FF0000"/>
              </a:solidFill>
            </a:endParaRPr>
          </a:p>
          <a:p>
            <a:r>
              <a:rPr lang="ko-KR" altLang="en-US" sz="1400" b="1" dirty="0" err="1" smtClean="0">
                <a:solidFill>
                  <a:srgbClr val="FF0000"/>
                </a:solidFill>
              </a:rPr>
              <a:t>툴팁과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 같은 역할을 한다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.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z="2700" dirty="0" smtClean="0"/>
              <a:t>form</a:t>
            </a:r>
            <a:r>
              <a:rPr lang="ko-KR" altLang="en-US" sz="2700" dirty="0" smtClean="0"/>
              <a:t>에 적용되는 스타일</a:t>
            </a:r>
            <a:r>
              <a:rPr lang="en-US" altLang="ko-KR" sz="2700" dirty="0" smtClean="0"/>
              <a:t>(</a:t>
            </a:r>
            <a:r>
              <a:rPr lang="en-US" altLang="ko-KR" sz="2700" b="1" dirty="0" smtClean="0">
                <a:solidFill>
                  <a:srgbClr val="FF0000"/>
                </a:solidFill>
              </a:rPr>
              <a:t>form-sample.html </a:t>
            </a:r>
            <a:r>
              <a:rPr lang="ko-KR" altLang="en-US" sz="2700" b="1" dirty="0" smtClean="0">
                <a:solidFill>
                  <a:srgbClr val="FF0000"/>
                </a:solidFill>
              </a:rPr>
              <a:t>작성</a:t>
            </a:r>
            <a:r>
              <a:rPr lang="en-US" altLang="ko-KR" sz="2700" dirty="0" smtClean="0"/>
              <a:t>)(2)</a:t>
            </a:r>
            <a:br>
              <a:rPr lang="en-US" altLang="ko-KR" sz="2700" dirty="0" smtClean="0"/>
            </a:br>
            <a:r>
              <a:rPr lang="ko-KR" altLang="en-US" sz="2700" b="1" dirty="0" smtClean="0">
                <a:solidFill>
                  <a:srgbClr val="FF0000"/>
                </a:solidFill>
              </a:rPr>
              <a:t>알아두면 편리한 </a:t>
            </a:r>
            <a:r>
              <a:rPr lang="en-US" altLang="ko-KR" sz="2700" b="1" dirty="0" smtClean="0">
                <a:solidFill>
                  <a:srgbClr val="FF0000"/>
                </a:solidFill>
              </a:rPr>
              <a:t>role </a:t>
            </a:r>
            <a:r>
              <a:rPr lang="ko-KR" altLang="en-US" sz="2700" b="1" dirty="0" smtClean="0">
                <a:solidFill>
                  <a:srgbClr val="FF0000"/>
                </a:solidFill>
              </a:rPr>
              <a:t>관련 속성</a:t>
            </a:r>
            <a:r>
              <a:rPr lang="ko-KR" altLang="en-US" sz="2400" b="1" dirty="0" smtClean="0">
                <a:solidFill>
                  <a:srgbClr val="FF0000"/>
                </a:solidFill>
              </a:rPr>
              <a:t/>
            </a:r>
            <a:br>
              <a:rPr lang="ko-KR" altLang="en-US" sz="2400" b="1" dirty="0" smtClean="0">
                <a:solidFill>
                  <a:srgbClr val="FF0000"/>
                </a:solidFill>
              </a:rPr>
            </a:br>
            <a:endParaRPr lang="ko-KR" altLang="en-US" sz="2400" dirty="0"/>
          </a:p>
        </p:txBody>
      </p:sp>
      <p:graphicFrame>
        <p:nvGraphicFramePr>
          <p:cNvPr id="4" name="내용 개체 틀 3"/>
          <p:cNvGraphicFramePr>
            <a:graphicFrameLocks noGrp="1"/>
          </p:cNvGraphicFramePr>
          <p:nvPr>
            <p:ph idx="1"/>
          </p:nvPr>
        </p:nvGraphicFramePr>
        <p:xfrm>
          <a:off x="500034" y="1714488"/>
          <a:ext cx="8229600" cy="4754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8784"/>
                <a:gridCol w="6400816"/>
              </a:tblGrid>
              <a:tr h="34316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/>
                        <a:t>속성명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설명</a:t>
                      </a:r>
                      <a:endParaRPr lang="ko-KR" altLang="en-US" dirty="0"/>
                    </a:p>
                  </a:txBody>
                  <a:tcPr/>
                </a:tc>
              </a:tr>
              <a:tr h="59230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alert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아주 중요한 내용이나 정보가 있는 곳 또는 관련정보가 변경된 경우</a:t>
                      </a:r>
                      <a:endParaRPr lang="ko-KR" altLang="en-US" dirty="0"/>
                    </a:p>
                  </a:txBody>
                  <a:tcPr/>
                </a:tc>
              </a:tr>
              <a:tr h="34316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article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웹 페이지의 내용이 들어가 있는 곳 또는 내용이 변경된 경우</a:t>
                      </a:r>
                      <a:endParaRPr lang="ko-KR" altLang="en-US" dirty="0"/>
                    </a:p>
                  </a:txBody>
                  <a:tcPr/>
                </a:tc>
              </a:tr>
              <a:tr h="34316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banner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배너가 있는 곳을 표시해 줌</a:t>
                      </a:r>
                      <a:endParaRPr lang="ko-KR" altLang="en-US" dirty="0"/>
                    </a:p>
                  </a:txBody>
                  <a:tcPr/>
                </a:tc>
              </a:tr>
              <a:tr h="59230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contentinfo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전체 문서의 내용에 대한 안내가 있는 부분 또는 내용이 변경된 경우</a:t>
                      </a:r>
                      <a:endParaRPr lang="ko-KR" altLang="en-US" dirty="0"/>
                    </a:p>
                  </a:txBody>
                  <a:tcPr/>
                </a:tc>
              </a:tr>
              <a:tr h="34316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heading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페이지의 머리말 부분 또는 내용이 변경된 경우</a:t>
                      </a:r>
                      <a:endParaRPr lang="ko-KR" altLang="en-US" dirty="0"/>
                    </a:p>
                  </a:txBody>
                  <a:tcPr/>
                </a:tc>
              </a:tr>
              <a:tr h="34316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img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이미지가 있는 부분을 알려줌 또는 이미지가 변경된 경우</a:t>
                      </a:r>
                      <a:endParaRPr lang="ko-KR" altLang="en-US" dirty="0"/>
                    </a:p>
                  </a:txBody>
                  <a:tcPr/>
                </a:tc>
              </a:tr>
              <a:tr h="59230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>
                          <a:solidFill>
                            <a:srgbClr val="FF0000"/>
                          </a:solidFill>
                        </a:rPr>
                        <a:t>navigation</a:t>
                      </a:r>
                      <a:endParaRPr lang="ko-KR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 smtClean="0">
                          <a:solidFill>
                            <a:srgbClr val="FF0000"/>
                          </a:solidFill>
                        </a:rPr>
                        <a:t>메인 메뉴와 서브 메뉴가 있는 곳을 알려주거나 내용이 변경된 곳</a:t>
                      </a:r>
                      <a:endParaRPr lang="ko-KR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59230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err="1" smtClean="0">
                          <a:solidFill>
                            <a:srgbClr val="FF0000"/>
                          </a:solidFill>
                        </a:rPr>
                        <a:t>menuitem</a:t>
                      </a:r>
                      <a:endParaRPr lang="ko-KR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 smtClean="0">
                          <a:solidFill>
                            <a:srgbClr val="FF0000"/>
                          </a:solidFill>
                        </a:rPr>
                        <a:t>서브 메뉴 또는 메뉴의 옵션이 있는 곳을 알려주거나 변경된 경우</a:t>
                      </a:r>
                      <a:endParaRPr lang="ko-KR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4316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>
                          <a:solidFill>
                            <a:srgbClr val="FF0000"/>
                          </a:solidFill>
                        </a:rPr>
                        <a:t>form</a:t>
                      </a:r>
                      <a:endParaRPr lang="ko-KR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 smtClean="0">
                          <a:solidFill>
                            <a:srgbClr val="FF0000"/>
                          </a:solidFill>
                        </a:rPr>
                        <a:t>폼 양식이 있는 곳을 알려주거나 변경된 경우</a:t>
                      </a:r>
                      <a:endParaRPr lang="ko-KR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 smtClean="0"/>
              <a:t>form</a:t>
            </a:r>
            <a:r>
              <a:rPr lang="ko-KR" altLang="en-US" sz="2400" dirty="0" smtClean="0"/>
              <a:t>에 적용되는 스타일</a:t>
            </a:r>
            <a:r>
              <a:rPr lang="en-US" altLang="ko-KR" sz="2400" dirty="0" smtClean="0"/>
              <a:t/>
            </a:r>
            <a:br>
              <a:rPr lang="en-US" altLang="ko-KR" sz="2400" dirty="0" smtClean="0"/>
            </a:br>
            <a:r>
              <a:rPr lang="en-US" altLang="ko-KR" sz="2400" dirty="0" smtClean="0"/>
              <a:t>(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class=“form-control, class=“form-group”</a:t>
            </a:r>
            <a:r>
              <a:rPr lang="en-US" altLang="ko-KR" sz="2400" dirty="0" smtClean="0"/>
              <a:t>)(3)</a:t>
            </a:r>
            <a:endParaRPr lang="ko-KR" altLang="en-US" sz="2400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59" y="1428736"/>
            <a:ext cx="6715172" cy="35768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71538" y="5072074"/>
            <a:ext cx="3571868" cy="14536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오른쪽 화살표 5"/>
          <p:cNvSpPr/>
          <p:nvPr/>
        </p:nvSpPr>
        <p:spPr>
          <a:xfrm>
            <a:off x="5000628" y="2928934"/>
            <a:ext cx="357190" cy="2143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5786446" y="2857496"/>
            <a:ext cx="293016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</a:rPr>
              <a:t>부트스트랩에서는 값을 </a:t>
            </a:r>
            <a:r>
              <a:rPr lang="ko-KR" altLang="en-US" sz="1400" b="1" dirty="0" err="1" smtClean="0">
                <a:solidFill>
                  <a:srgbClr val="FF0000"/>
                </a:solidFill>
              </a:rPr>
              <a:t>입력받는</a:t>
            </a:r>
            <a:endParaRPr lang="en-US" altLang="ko-KR" sz="1400" b="1" dirty="0" smtClean="0">
              <a:solidFill>
                <a:srgbClr val="FF0000"/>
              </a:solidFill>
            </a:endParaRPr>
          </a:p>
          <a:p>
            <a:r>
              <a:rPr lang="en-US" altLang="ko-KR" sz="1400" b="1" dirty="0" err="1" smtClean="0">
                <a:solidFill>
                  <a:srgbClr val="FF0000"/>
                </a:solidFill>
              </a:rPr>
              <a:t>Input,textarea,select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태그는 전부</a:t>
            </a:r>
            <a:endParaRPr lang="en-US" altLang="ko-KR" sz="1400" b="1" dirty="0" smtClean="0">
              <a:solidFill>
                <a:srgbClr val="FF0000"/>
              </a:solidFill>
            </a:endParaRPr>
          </a:p>
          <a:p>
            <a:r>
              <a:rPr lang="en-US" altLang="ko-KR" sz="1400" b="1" dirty="0" smtClean="0">
                <a:solidFill>
                  <a:srgbClr val="002060"/>
                </a:solidFill>
              </a:rPr>
              <a:t>form-control </a:t>
            </a:r>
            <a:r>
              <a:rPr lang="ko-KR" altLang="en-US" sz="1400" b="1" dirty="0" smtClean="0">
                <a:solidFill>
                  <a:srgbClr val="002060"/>
                </a:solidFill>
              </a:rPr>
              <a:t>클래스 </a:t>
            </a:r>
            <a:r>
              <a:rPr lang="ko-KR" altLang="en-US" sz="1400" b="1" dirty="0" err="1" smtClean="0">
                <a:solidFill>
                  <a:srgbClr val="002060"/>
                </a:solidFill>
              </a:rPr>
              <a:t>선택자</a:t>
            </a:r>
            <a:r>
              <a:rPr lang="ko-KR" altLang="en-US" sz="1400" b="1" dirty="0" smtClean="0">
                <a:solidFill>
                  <a:srgbClr val="002060"/>
                </a:solidFill>
              </a:rPr>
              <a:t> 적용</a:t>
            </a:r>
            <a:endParaRPr lang="ko-KR" altLang="en-US" sz="1400" b="1" dirty="0">
              <a:solidFill>
                <a:srgbClr val="002060"/>
              </a:solidFill>
            </a:endParaRPr>
          </a:p>
        </p:txBody>
      </p:sp>
      <p:sp>
        <p:nvSpPr>
          <p:cNvPr id="9" name="아래쪽 화살표 8"/>
          <p:cNvSpPr/>
          <p:nvPr/>
        </p:nvSpPr>
        <p:spPr>
          <a:xfrm>
            <a:off x="7572396" y="3714752"/>
            <a:ext cx="285752" cy="21431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5929322" y="4000504"/>
            <a:ext cx="2678875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002060"/>
                </a:solidFill>
              </a:rPr>
              <a:t>모든 </a:t>
            </a:r>
            <a:r>
              <a:rPr lang="en-US" altLang="ko-KR" sz="1400" b="1" dirty="0" err="1" smtClean="0">
                <a:solidFill>
                  <a:srgbClr val="002060"/>
                </a:solidFill>
              </a:rPr>
              <a:t>input,textarea,select</a:t>
            </a:r>
            <a:r>
              <a:rPr lang="ko-KR" altLang="en-US" sz="1400" b="1" dirty="0" smtClean="0">
                <a:solidFill>
                  <a:srgbClr val="002060"/>
                </a:solidFill>
              </a:rPr>
              <a:t>는 </a:t>
            </a:r>
            <a:endParaRPr lang="en-US" altLang="ko-KR" sz="1400" b="1" dirty="0" smtClean="0">
              <a:solidFill>
                <a:srgbClr val="002060"/>
              </a:solidFill>
            </a:endParaRPr>
          </a:p>
          <a:p>
            <a:r>
              <a:rPr lang="ko-KR" altLang="en-US" sz="1400" b="1" dirty="0" smtClean="0">
                <a:solidFill>
                  <a:srgbClr val="002060"/>
                </a:solidFill>
              </a:rPr>
              <a:t>넓이가 </a:t>
            </a:r>
            <a:r>
              <a:rPr lang="en-US" altLang="ko-KR" sz="1400" b="1" dirty="0" smtClean="0">
                <a:solidFill>
                  <a:srgbClr val="002060"/>
                </a:solidFill>
              </a:rPr>
              <a:t>100%</a:t>
            </a:r>
            <a:r>
              <a:rPr lang="ko-KR" altLang="en-US" sz="1400" b="1" dirty="0" smtClean="0">
                <a:solidFill>
                  <a:srgbClr val="002060"/>
                </a:solidFill>
              </a:rPr>
              <a:t>로 변환되고</a:t>
            </a:r>
            <a:r>
              <a:rPr lang="en-US" altLang="ko-KR" sz="1400" b="1" dirty="0" smtClean="0">
                <a:solidFill>
                  <a:srgbClr val="002060"/>
                </a:solidFill>
              </a:rPr>
              <a:t>,</a:t>
            </a:r>
            <a:r>
              <a:rPr lang="ko-KR" altLang="en-US" sz="1400" b="1" dirty="0" smtClean="0">
                <a:solidFill>
                  <a:srgbClr val="002060"/>
                </a:solidFill>
              </a:rPr>
              <a:t>높이</a:t>
            </a:r>
            <a:endParaRPr lang="en-US" altLang="ko-KR" sz="1400" b="1" dirty="0" smtClean="0">
              <a:solidFill>
                <a:srgbClr val="002060"/>
              </a:solidFill>
            </a:endParaRPr>
          </a:p>
          <a:p>
            <a:r>
              <a:rPr lang="ko-KR" altLang="en-US" sz="1400" b="1" dirty="0" smtClean="0">
                <a:solidFill>
                  <a:srgbClr val="002060"/>
                </a:solidFill>
              </a:rPr>
              <a:t>는 </a:t>
            </a:r>
            <a:r>
              <a:rPr lang="en-US" altLang="ko-KR" sz="1400" b="1" dirty="0" smtClean="0">
                <a:solidFill>
                  <a:srgbClr val="002060"/>
                </a:solidFill>
              </a:rPr>
              <a:t>34px</a:t>
            </a:r>
            <a:r>
              <a:rPr lang="ko-KR" altLang="en-US" sz="1400" b="1" dirty="0" smtClean="0">
                <a:solidFill>
                  <a:srgbClr val="002060"/>
                </a:solidFill>
              </a:rPr>
              <a:t>값이 적용되고</a:t>
            </a:r>
            <a:r>
              <a:rPr lang="en-US" altLang="ko-KR" sz="1400" b="1" dirty="0" smtClean="0">
                <a:solidFill>
                  <a:srgbClr val="002060"/>
                </a:solidFill>
              </a:rPr>
              <a:t>, </a:t>
            </a:r>
            <a:r>
              <a:rPr lang="ko-KR" altLang="en-US" sz="1400" b="1" dirty="0" err="1" smtClean="0">
                <a:solidFill>
                  <a:srgbClr val="002060"/>
                </a:solidFill>
              </a:rPr>
              <a:t>패딩</a:t>
            </a:r>
            <a:endParaRPr lang="en-US" altLang="ko-KR" sz="1400" b="1" dirty="0" smtClean="0">
              <a:solidFill>
                <a:srgbClr val="002060"/>
              </a:solidFill>
            </a:endParaRPr>
          </a:p>
          <a:p>
            <a:r>
              <a:rPr lang="ko-KR" altLang="en-US" sz="1400" b="1" dirty="0" smtClean="0">
                <a:solidFill>
                  <a:srgbClr val="002060"/>
                </a:solidFill>
              </a:rPr>
              <a:t>값이 상하 </a:t>
            </a:r>
            <a:r>
              <a:rPr lang="en-US" altLang="ko-KR" sz="1400" b="1" dirty="0" smtClean="0">
                <a:solidFill>
                  <a:srgbClr val="002060"/>
                </a:solidFill>
              </a:rPr>
              <a:t>6px </a:t>
            </a:r>
            <a:r>
              <a:rPr lang="ko-KR" altLang="en-US" sz="1400" b="1" dirty="0" smtClean="0">
                <a:solidFill>
                  <a:srgbClr val="002060"/>
                </a:solidFill>
              </a:rPr>
              <a:t>좌우는 </a:t>
            </a:r>
            <a:r>
              <a:rPr lang="en-US" altLang="ko-KR" sz="1400" b="1" dirty="0" smtClean="0">
                <a:solidFill>
                  <a:srgbClr val="002060"/>
                </a:solidFill>
              </a:rPr>
              <a:t>12px</a:t>
            </a:r>
          </a:p>
          <a:p>
            <a:r>
              <a:rPr lang="en-US" altLang="ko-KR" sz="1400" b="1" dirty="0" smtClean="0">
                <a:solidFill>
                  <a:srgbClr val="002060"/>
                </a:solidFill>
              </a:rPr>
              <a:t>Border-radius</a:t>
            </a:r>
            <a:r>
              <a:rPr lang="ko-KR" altLang="en-US" sz="1400" b="1" dirty="0" smtClean="0">
                <a:solidFill>
                  <a:srgbClr val="002060"/>
                </a:solidFill>
              </a:rPr>
              <a:t>값이 </a:t>
            </a:r>
            <a:r>
              <a:rPr lang="en-US" altLang="ko-KR" sz="1400" b="1" dirty="0" smtClean="0">
                <a:solidFill>
                  <a:srgbClr val="002060"/>
                </a:solidFill>
              </a:rPr>
              <a:t>4px </a:t>
            </a:r>
            <a:r>
              <a:rPr lang="ko-KR" altLang="en-US" sz="1400" b="1" dirty="0" smtClean="0">
                <a:solidFill>
                  <a:srgbClr val="002060"/>
                </a:solidFill>
              </a:rPr>
              <a:t>적용됨</a:t>
            </a:r>
            <a:endParaRPr lang="ko-KR" altLang="en-US" sz="1400" b="1" dirty="0">
              <a:solidFill>
                <a:srgbClr val="002060"/>
              </a:solidFill>
            </a:endParaRPr>
          </a:p>
        </p:txBody>
      </p:sp>
      <p:sp>
        <p:nvSpPr>
          <p:cNvPr id="11" name="오른쪽 화살표 10"/>
          <p:cNvSpPr/>
          <p:nvPr/>
        </p:nvSpPr>
        <p:spPr>
          <a:xfrm>
            <a:off x="4000496" y="2143116"/>
            <a:ext cx="357190" cy="2857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4429124" y="2071678"/>
            <a:ext cx="3768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solidFill>
                  <a:srgbClr val="FF0000"/>
                </a:solidFill>
              </a:rPr>
              <a:t>form-group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은 입력받는 부위에 적용시킨다</a:t>
            </a:r>
            <a:r>
              <a:rPr lang="en-US" altLang="ko-KR" b="1" dirty="0" smtClean="0">
                <a:solidFill>
                  <a:srgbClr val="FF0000"/>
                </a:solidFill>
              </a:rPr>
              <a:t>.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143504" y="5357826"/>
            <a:ext cx="353814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err="1" smtClean="0">
                <a:solidFill>
                  <a:srgbClr val="002060"/>
                </a:solidFill>
              </a:rPr>
              <a:t>입력받는</a:t>
            </a:r>
            <a:r>
              <a:rPr lang="ko-KR" altLang="en-US" sz="1400" b="1" dirty="0" smtClean="0">
                <a:solidFill>
                  <a:srgbClr val="002060"/>
                </a:solidFill>
              </a:rPr>
              <a:t> 부분은 일반적으로 </a:t>
            </a:r>
            <a:r>
              <a:rPr lang="en-US" altLang="ko-KR" sz="1400" b="1" dirty="0" smtClean="0">
                <a:solidFill>
                  <a:srgbClr val="002060"/>
                </a:solidFill>
              </a:rPr>
              <a:t>label</a:t>
            </a:r>
            <a:r>
              <a:rPr lang="ko-KR" altLang="en-US" sz="1400" b="1" dirty="0" smtClean="0">
                <a:solidFill>
                  <a:srgbClr val="002060"/>
                </a:solidFill>
              </a:rPr>
              <a:t>과</a:t>
            </a:r>
            <a:endParaRPr lang="en-US" altLang="ko-KR" sz="1400" b="1" dirty="0" smtClean="0">
              <a:solidFill>
                <a:srgbClr val="002060"/>
              </a:solidFill>
            </a:endParaRPr>
          </a:p>
          <a:p>
            <a:r>
              <a:rPr lang="en-US" altLang="ko-KR" sz="1400" b="1" dirty="0" smtClean="0">
                <a:solidFill>
                  <a:srgbClr val="002060"/>
                </a:solidFill>
              </a:rPr>
              <a:t>Input</a:t>
            </a:r>
            <a:r>
              <a:rPr lang="ko-KR" altLang="en-US" sz="1400" b="1" dirty="0" smtClean="0">
                <a:solidFill>
                  <a:srgbClr val="002060"/>
                </a:solidFill>
              </a:rPr>
              <a:t>으로 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구성되는데 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form-group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이</a:t>
            </a:r>
            <a:endParaRPr lang="en-US" altLang="ko-KR" sz="1400" b="1" dirty="0" smtClean="0">
              <a:solidFill>
                <a:srgbClr val="FF0000"/>
              </a:solidFill>
            </a:endParaRPr>
          </a:p>
          <a:p>
            <a:r>
              <a:rPr lang="ko-KR" altLang="en-US" sz="1400" b="1" dirty="0" smtClean="0">
                <a:solidFill>
                  <a:srgbClr val="FF0000"/>
                </a:solidFill>
              </a:rPr>
              <a:t>적용</a:t>
            </a:r>
            <a:r>
              <a:rPr lang="ko-KR" altLang="en-US" sz="1400" b="1" dirty="0" smtClean="0">
                <a:solidFill>
                  <a:srgbClr val="002060"/>
                </a:solidFill>
              </a:rPr>
              <a:t>이 되면 하단으로 </a:t>
            </a:r>
            <a:r>
              <a:rPr lang="en-US" altLang="ko-KR" sz="1400" b="1" dirty="0" smtClean="0">
                <a:solidFill>
                  <a:srgbClr val="002060"/>
                </a:solidFill>
              </a:rPr>
              <a:t>15px</a:t>
            </a:r>
            <a:r>
              <a:rPr lang="ko-KR" altLang="en-US" sz="1400" b="1" dirty="0" smtClean="0">
                <a:solidFill>
                  <a:srgbClr val="002060"/>
                </a:solidFill>
              </a:rPr>
              <a:t>의 </a:t>
            </a:r>
            <a:r>
              <a:rPr lang="en-US" altLang="ko-KR" sz="1400" b="1" dirty="0" smtClean="0">
                <a:solidFill>
                  <a:srgbClr val="002060"/>
                </a:solidFill>
              </a:rPr>
              <a:t>margin</a:t>
            </a:r>
          </a:p>
          <a:p>
            <a:r>
              <a:rPr lang="ko-KR" altLang="en-US" sz="1400" b="1" dirty="0" smtClean="0">
                <a:solidFill>
                  <a:srgbClr val="002060"/>
                </a:solidFill>
              </a:rPr>
              <a:t>값을 가지게 되어 공간적인 </a:t>
            </a:r>
            <a:r>
              <a:rPr lang="ko-KR" altLang="en-US" sz="1400" b="1" dirty="0" err="1" smtClean="0">
                <a:solidFill>
                  <a:srgbClr val="002060"/>
                </a:solidFill>
              </a:rPr>
              <a:t>여백이생긴다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14" name="오른쪽 화살표 13"/>
          <p:cNvSpPr/>
          <p:nvPr/>
        </p:nvSpPr>
        <p:spPr>
          <a:xfrm>
            <a:off x="4714876" y="5500702"/>
            <a:ext cx="357190" cy="3571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 smtClean="0"/>
              <a:t>form</a:t>
            </a:r>
            <a:r>
              <a:rPr lang="ko-KR" altLang="en-US" sz="2400" dirty="0" smtClean="0"/>
              <a:t>에 적용되는 스타일</a:t>
            </a:r>
            <a:r>
              <a:rPr lang="en-US" altLang="ko-KR" sz="2400" dirty="0" smtClean="0"/>
              <a:t>(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class=“form-inline”</a:t>
            </a:r>
            <a:r>
              <a:rPr lang="en-US" altLang="ko-KR" sz="2400" dirty="0" smtClean="0"/>
              <a:t>)(4)</a:t>
            </a:r>
            <a:endParaRPr lang="ko-KR" altLang="en-US" sz="2400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58" y="1571612"/>
            <a:ext cx="7086600" cy="350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8596" y="5357826"/>
            <a:ext cx="3209428" cy="7858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929190" y="4857760"/>
            <a:ext cx="3832062" cy="1300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오른쪽 화살표 6"/>
          <p:cNvSpPr/>
          <p:nvPr/>
        </p:nvSpPr>
        <p:spPr>
          <a:xfrm>
            <a:off x="3929058" y="5643578"/>
            <a:ext cx="428628" cy="2857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4071934" y="6215082"/>
            <a:ext cx="49311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</a:rPr>
              <a:t>브라우저의 넓이를 줄이는 경우 다음과 같이 모양이 변경됨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9" name="오른쪽 화살표 8"/>
          <p:cNvSpPr/>
          <p:nvPr/>
        </p:nvSpPr>
        <p:spPr>
          <a:xfrm>
            <a:off x="5286380" y="2285992"/>
            <a:ext cx="285752" cy="2143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5643570" y="2143116"/>
            <a:ext cx="26436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err="1" smtClean="0">
                <a:solidFill>
                  <a:srgbClr val="FF0000"/>
                </a:solidFill>
              </a:rPr>
              <a:t>기본폼에서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 </a:t>
            </a:r>
            <a:r>
              <a:rPr lang="ko-KR" altLang="en-US" sz="1400" b="1" dirty="0" err="1" smtClean="0">
                <a:solidFill>
                  <a:srgbClr val="FF0000"/>
                </a:solidFill>
              </a:rPr>
              <a:t>인라인폼으로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 변경</a:t>
            </a:r>
            <a:endParaRPr lang="en-US" altLang="ko-KR" sz="1400" b="1" dirty="0" smtClean="0">
              <a:solidFill>
                <a:srgbClr val="FF0000"/>
              </a:solidFill>
            </a:endParaRPr>
          </a:p>
          <a:p>
            <a:r>
              <a:rPr lang="ko-KR" altLang="en-US" sz="1400" b="1" dirty="0" err="1" smtClean="0">
                <a:solidFill>
                  <a:srgbClr val="FF0000"/>
                </a:solidFill>
              </a:rPr>
              <a:t>시킬때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 사용하는 </a:t>
            </a:r>
            <a:r>
              <a:rPr lang="ko-KR" altLang="en-US" sz="1400" b="1" dirty="0" err="1" smtClean="0">
                <a:solidFill>
                  <a:srgbClr val="FF0000"/>
                </a:solidFill>
              </a:rPr>
              <a:t>클래스선택자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 smtClean="0"/>
              <a:t>부트스트랩의 </a:t>
            </a:r>
            <a:r>
              <a:rPr lang="en-US" altLang="ko-KR" sz="2400" dirty="0" smtClean="0"/>
              <a:t>template</a:t>
            </a:r>
            <a:r>
              <a:rPr lang="ko-KR" altLang="en-US" sz="2400" dirty="0" smtClean="0"/>
              <a:t>구조</a:t>
            </a:r>
            <a:r>
              <a:rPr lang="en-US" altLang="ko-KR" sz="2400" dirty="0" smtClean="0"/>
              <a:t>(1)</a:t>
            </a:r>
            <a:endParaRPr lang="ko-KR" altLang="en-US" sz="24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596" y="2000240"/>
            <a:ext cx="7766601" cy="41839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오른쪽 화살표 4"/>
          <p:cNvSpPr/>
          <p:nvPr/>
        </p:nvSpPr>
        <p:spPr>
          <a:xfrm>
            <a:off x="2643174" y="2428868"/>
            <a:ext cx="285752" cy="2143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071802" y="2214554"/>
            <a:ext cx="38948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solidFill>
                  <a:srgbClr val="FF0000"/>
                </a:solidFill>
              </a:rPr>
              <a:t>Lang=“</a:t>
            </a:r>
            <a:r>
              <a:rPr lang="en-US" altLang="ko-KR" sz="1400" b="1" dirty="0" err="1" smtClean="0">
                <a:solidFill>
                  <a:srgbClr val="FF0000"/>
                </a:solidFill>
              </a:rPr>
              <a:t>ko-kr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”&gt;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로 변경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(</a:t>
            </a:r>
            <a:r>
              <a:rPr lang="ko-KR" altLang="en-US" sz="1400" b="1" dirty="0" err="1" smtClean="0">
                <a:solidFill>
                  <a:srgbClr val="FF0000"/>
                </a:solidFill>
              </a:rPr>
              <a:t>웹페이지에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 한글사용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)</a:t>
            </a:r>
          </a:p>
          <a:p>
            <a:r>
              <a:rPr lang="ko-KR" altLang="en-US" sz="1400" b="1" dirty="0" smtClean="0">
                <a:solidFill>
                  <a:srgbClr val="FF0000"/>
                </a:solidFill>
              </a:rPr>
              <a:t>단순히 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&lt;html&gt;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해도 된다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.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7" name="오른쪽 화살표 6"/>
          <p:cNvSpPr/>
          <p:nvPr/>
        </p:nvSpPr>
        <p:spPr>
          <a:xfrm>
            <a:off x="3428992" y="3143248"/>
            <a:ext cx="285752" cy="2143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3786182" y="2857496"/>
            <a:ext cx="42049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</a:rPr>
              <a:t>브라우저에서 다양한 언어를 사용해도 해당언어가</a:t>
            </a:r>
            <a:endParaRPr lang="en-US" altLang="ko-KR" sz="1400" b="1" dirty="0" smtClean="0">
              <a:solidFill>
                <a:srgbClr val="FF0000"/>
              </a:solidFill>
            </a:endParaRPr>
          </a:p>
          <a:p>
            <a:r>
              <a:rPr lang="ko-KR" altLang="en-US" sz="1400" b="1" dirty="0" smtClean="0">
                <a:solidFill>
                  <a:srgbClr val="FF0000"/>
                </a:solidFill>
              </a:rPr>
              <a:t>제대로 보이게 된다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.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9" name="오른쪽 화살표 8"/>
          <p:cNvSpPr/>
          <p:nvPr/>
        </p:nvSpPr>
        <p:spPr>
          <a:xfrm>
            <a:off x="7143768" y="3500438"/>
            <a:ext cx="285752" cy="2143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7429520" y="3143248"/>
            <a:ext cx="153920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</a:rPr>
              <a:t>현재 사용되는 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IE</a:t>
            </a:r>
          </a:p>
          <a:p>
            <a:r>
              <a:rPr lang="ko-KR" altLang="en-US" sz="1400" b="1" dirty="0" smtClean="0">
                <a:solidFill>
                  <a:srgbClr val="FF0000"/>
                </a:solidFill>
              </a:rPr>
              <a:t>버전을 최신으로</a:t>
            </a:r>
            <a:endParaRPr lang="en-US" altLang="ko-KR" sz="1400" b="1" dirty="0" smtClean="0">
              <a:solidFill>
                <a:srgbClr val="FF0000"/>
              </a:solidFill>
            </a:endParaRPr>
          </a:p>
          <a:p>
            <a:r>
              <a:rPr lang="ko-KR" altLang="en-US" sz="1400" b="1" dirty="0" smtClean="0">
                <a:solidFill>
                  <a:srgbClr val="FF0000"/>
                </a:solidFill>
              </a:rPr>
              <a:t>사용하라는 표시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11" name="아래쪽 화살표 10"/>
          <p:cNvSpPr/>
          <p:nvPr/>
        </p:nvSpPr>
        <p:spPr>
          <a:xfrm>
            <a:off x="6000760" y="4143380"/>
            <a:ext cx="285752" cy="35719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4929190" y="4572008"/>
            <a:ext cx="392909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err="1" smtClean="0">
                <a:solidFill>
                  <a:srgbClr val="FF0000"/>
                </a:solidFill>
              </a:rPr>
              <a:t>반응형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 </a:t>
            </a:r>
            <a:r>
              <a:rPr lang="ko-KR" altLang="en-US" sz="1400" b="1" dirty="0" err="1" smtClean="0">
                <a:solidFill>
                  <a:srgbClr val="FF0000"/>
                </a:solidFill>
              </a:rPr>
              <a:t>웹페이지를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 적용해주는 부분</a:t>
            </a:r>
            <a:endParaRPr lang="en-US" altLang="ko-KR" sz="1400" b="1" dirty="0" smtClean="0">
              <a:solidFill>
                <a:srgbClr val="FF0000"/>
              </a:solidFill>
            </a:endParaRPr>
          </a:p>
          <a:p>
            <a:r>
              <a:rPr lang="ko-KR" altLang="en-US" sz="1400" b="1" dirty="0" err="1" smtClean="0">
                <a:solidFill>
                  <a:srgbClr val="FF0000"/>
                </a:solidFill>
              </a:rPr>
              <a:t>모바일이나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 </a:t>
            </a:r>
            <a:r>
              <a:rPr lang="ko-KR" altLang="en-US" sz="1400" b="1" dirty="0" err="1" smtClean="0">
                <a:solidFill>
                  <a:srgbClr val="FF0000"/>
                </a:solidFill>
              </a:rPr>
              <a:t>데스크탑은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 해상도가 다른데</a:t>
            </a:r>
            <a:endParaRPr lang="en-US" altLang="ko-KR" sz="1400" b="1" dirty="0" smtClean="0">
              <a:solidFill>
                <a:srgbClr val="FF0000"/>
              </a:solidFill>
            </a:endParaRPr>
          </a:p>
          <a:p>
            <a:r>
              <a:rPr lang="ko-KR" altLang="en-US" sz="1400" b="1" dirty="0" smtClean="0">
                <a:solidFill>
                  <a:srgbClr val="FF0000"/>
                </a:solidFill>
              </a:rPr>
              <a:t>각 해상도에 맞는 </a:t>
            </a:r>
            <a:r>
              <a:rPr lang="ko-KR" altLang="en-US" sz="1400" b="1" dirty="0" err="1" smtClean="0">
                <a:solidFill>
                  <a:srgbClr val="FF0000"/>
                </a:solidFill>
              </a:rPr>
              <a:t>웹페이지로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 처리해주는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 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부분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13" name="오른쪽 화살표 12"/>
          <p:cNvSpPr/>
          <p:nvPr/>
        </p:nvSpPr>
        <p:spPr>
          <a:xfrm>
            <a:off x="6215074" y="5643578"/>
            <a:ext cx="357190" cy="2857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6634980" y="5643578"/>
            <a:ext cx="25090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</a:rPr>
              <a:t>부트스트랩 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CSS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파일을 적용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 smtClean="0"/>
              <a:t>form</a:t>
            </a:r>
            <a:r>
              <a:rPr lang="ko-KR" altLang="en-US" sz="2400" dirty="0" smtClean="0"/>
              <a:t>에 적용되는 스타일</a:t>
            </a:r>
            <a:r>
              <a:rPr lang="en-US" altLang="ko-KR" sz="2400" dirty="0" smtClean="0"/>
              <a:t>(label </a:t>
            </a:r>
            <a:r>
              <a:rPr lang="ko-KR" altLang="en-US" sz="2400" dirty="0" smtClean="0"/>
              <a:t>부분에 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class=“</a:t>
            </a:r>
            <a:r>
              <a:rPr lang="en-US" altLang="ko-KR" sz="2400" b="1" dirty="0" err="1" smtClean="0">
                <a:solidFill>
                  <a:srgbClr val="FF0000"/>
                </a:solidFill>
              </a:rPr>
              <a:t>sr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-only”</a:t>
            </a:r>
            <a:r>
              <a:rPr lang="en-US" altLang="ko-KR" sz="2400" dirty="0" smtClean="0"/>
              <a:t>)(5)</a:t>
            </a:r>
            <a:br>
              <a:rPr lang="en-US" altLang="ko-KR" sz="2400" dirty="0" smtClean="0"/>
            </a:br>
            <a:r>
              <a:rPr lang="en-US" altLang="ko-KR" sz="2400" b="1" dirty="0" smtClean="0">
                <a:solidFill>
                  <a:srgbClr val="FF0000"/>
                </a:solidFill>
              </a:rPr>
              <a:t>.</a:t>
            </a:r>
            <a:r>
              <a:rPr lang="en-US" altLang="ko-KR" sz="2400" b="1" dirty="0" err="1" smtClean="0">
                <a:solidFill>
                  <a:srgbClr val="FF0000"/>
                </a:solidFill>
              </a:rPr>
              <a:t>sr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-only(screen reader only)</a:t>
            </a:r>
            <a:endParaRPr lang="ko-KR" altLang="en-US" sz="2400" b="1" dirty="0">
              <a:solidFill>
                <a:srgbClr val="FF0000"/>
              </a:solidFill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214942" y="5058952"/>
            <a:ext cx="3457560" cy="12466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8596" y="1428736"/>
            <a:ext cx="7658100" cy="3495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오른쪽 화살표 5"/>
          <p:cNvSpPr/>
          <p:nvPr/>
        </p:nvSpPr>
        <p:spPr>
          <a:xfrm>
            <a:off x="4429124" y="2786058"/>
            <a:ext cx="285752" cy="2857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5000628" y="2714620"/>
            <a:ext cx="36006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solidFill>
                  <a:srgbClr val="FF0000"/>
                </a:solidFill>
              </a:rPr>
              <a:t>Label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부분에 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.</a:t>
            </a:r>
            <a:r>
              <a:rPr lang="en-US" altLang="ko-KR" sz="1400" b="1" dirty="0" err="1" smtClean="0">
                <a:solidFill>
                  <a:srgbClr val="FF0000"/>
                </a:solidFill>
              </a:rPr>
              <a:t>sr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-only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클래스 </a:t>
            </a:r>
            <a:r>
              <a:rPr lang="ko-KR" altLang="en-US" sz="1400" b="1" dirty="0" err="1" smtClean="0">
                <a:solidFill>
                  <a:srgbClr val="FF0000"/>
                </a:solidFill>
              </a:rPr>
              <a:t>선택자를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 </a:t>
            </a:r>
            <a:endParaRPr lang="en-US" altLang="ko-KR" sz="1400" b="1" dirty="0" smtClean="0">
              <a:solidFill>
                <a:srgbClr val="FF0000"/>
              </a:solidFill>
            </a:endParaRPr>
          </a:p>
          <a:p>
            <a:r>
              <a:rPr lang="ko-KR" altLang="en-US" sz="1400" b="1" dirty="0" smtClean="0">
                <a:solidFill>
                  <a:srgbClr val="FF0000"/>
                </a:solidFill>
              </a:rPr>
              <a:t>추가하면 화면에만 보이지 않게 할 </a:t>
            </a:r>
            <a:r>
              <a:rPr lang="ko-KR" altLang="en-US" sz="1400" b="1" dirty="0" err="1" smtClean="0">
                <a:solidFill>
                  <a:srgbClr val="FF0000"/>
                </a:solidFill>
              </a:rPr>
              <a:t>수있다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10" name="아래쪽 화살표 9"/>
          <p:cNvSpPr/>
          <p:nvPr/>
        </p:nvSpPr>
        <p:spPr>
          <a:xfrm>
            <a:off x="2000232" y="4857760"/>
            <a:ext cx="357190" cy="42862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857224" y="5357826"/>
            <a:ext cx="3974165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solidFill>
                  <a:srgbClr val="002060"/>
                </a:solidFill>
              </a:rPr>
              <a:t>Html5</a:t>
            </a:r>
            <a:r>
              <a:rPr lang="ko-KR" altLang="en-US" sz="1400" b="1" dirty="0" smtClean="0">
                <a:solidFill>
                  <a:srgbClr val="002060"/>
                </a:solidFill>
              </a:rPr>
              <a:t>에서는 </a:t>
            </a:r>
            <a:r>
              <a:rPr lang="en-US" altLang="ko-KR" sz="1400" b="1" dirty="0" smtClean="0">
                <a:solidFill>
                  <a:srgbClr val="002060"/>
                </a:solidFill>
              </a:rPr>
              <a:t>placeholder</a:t>
            </a:r>
            <a:r>
              <a:rPr lang="ko-KR" altLang="en-US" sz="1400" b="1" dirty="0" smtClean="0">
                <a:solidFill>
                  <a:srgbClr val="002060"/>
                </a:solidFill>
              </a:rPr>
              <a:t>때문에 </a:t>
            </a:r>
            <a:r>
              <a:rPr lang="ko-KR" altLang="en-US" sz="1400" b="1" dirty="0" err="1" smtClean="0">
                <a:solidFill>
                  <a:srgbClr val="002060"/>
                </a:solidFill>
              </a:rPr>
              <a:t>구지</a:t>
            </a:r>
            <a:endParaRPr lang="en-US" altLang="ko-KR" sz="1400" b="1" dirty="0" smtClean="0">
              <a:solidFill>
                <a:srgbClr val="002060"/>
              </a:solidFill>
            </a:endParaRPr>
          </a:p>
          <a:p>
            <a:r>
              <a:rPr lang="en-US" altLang="ko-KR" sz="1400" b="1" dirty="0" smtClean="0">
                <a:solidFill>
                  <a:srgbClr val="002060"/>
                </a:solidFill>
              </a:rPr>
              <a:t>Label</a:t>
            </a:r>
            <a:r>
              <a:rPr lang="ko-KR" altLang="en-US" sz="1400" b="1" dirty="0" smtClean="0">
                <a:solidFill>
                  <a:srgbClr val="002060"/>
                </a:solidFill>
              </a:rPr>
              <a:t>이 필요없지만 </a:t>
            </a:r>
            <a:r>
              <a:rPr lang="en-US" altLang="ko-KR" sz="1400" b="1" dirty="0" smtClean="0">
                <a:solidFill>
                  <a:srgbClr val="002060"/>
                </a:solidFill>
              </a:rPr>
              <a:t> Label</a:t>
            </a:r>
            <a:r>
              <a:rPr lang="ko-KR" altLang="en-US" sz="1400" b="1" dirty="0" smtClean="0">
                <a:solidFill>
                  <a:srgbClr val="002060"/>
                </a:solidFill>
              </a:rPr>
              <a:t>을 아예 지워버리면 </a:t>
            </a:r>
            <a:endParaRPr lang="en-US" altLang="ko-KR" sz="1400" b="1" dirty="0" smtClean="0">
              <a:solidFill>
                <a:srgbClr val="002060"/>
              </a:solidFill>
            </a:endParaRPr>
          </a:p>
          <a:p>
            <a:r>
              <a:rPr lang="ko-KR" altLang="en-US" sz="1400" b="1" dirty="0" smtClean="0">
                <a:solidFill>
                  <a:srgbClr val="002060"/>
                </a:solidFill>
              </a:rPr>
              <a:t>화면리더기</a:t>
            </a:r>
            <a:r>
              <a:rPr lang="en-US" altLang="ko-KR" sz="1400" b="1" dirty="0" smtClean="0">
                <a:solidFill>
                  <a:srgbClr val="002060"/>
                </a:solidFill>
              </a:rPr>
              <a:t>(</a:t>
            </a:r>
            <a:r>
              <a:rPr lang="ko-KR" altLang="en-US" sz="1400" b="1" dirty="0" smtClean="0">
                <a:solidFill>
                  <a:srgbClr val="002060"/>
                </a:solidFill>
              </a:rPr>
              <a:t>장애인용 </a:t>
            </a:r>
            <a:r>
              <a:rPr lang="ko-KR" altLang="en-US" sz="1400" b="1" dirty="0" err="1" smtClean="0">
                <a:solidFill>
                  <a:srgbClr val="002060"/>
                </a:solidFill>
              </a:rPr>
              <a:t>웹사이트시</a:t>
            </a:r>
            <a:r>
              <a:rPr lang="ko-KR" altLang="en-US" sz="1400" b="1" dirty="0" smtClean="0">
                <a:solidFill>
                  <a:srgbClr val="002060"/>
                </a:solidFill>
              </a:rPr>
              <a:t> 필요</a:t>
            </a:r>
            <a:r>
              <a:rPr lang="en-US" altLang="ko-KR" sz="1400" b="1" dirty="0" smtClean="0">
                <a:solidFill>
                  <a:srgbClr val="002060"/>
                </a:solidFill>
              </a:rPr>
              <a:t>)</a:t>
            </a:r>
          </a:p>
          <a:p>
            <a:r>
              <a:rPr lang="ko-KR" altLang="en-US" sz="1400" b="1" dirty="0" smtClean="0">
                <a:solidFill>
                  <a:srgbClr val="002060"/>
                </a:solidFill>
              </a:rPr>
              <a:t>에서 </a:t>
            </a:r>
            <a:r>
              <a:rPr lang="en-US" altLang="ko-KR" sz="1400" b="1" dirty="0" smtClean="0">
                <a:solidFill>
                  <a:srgbClr val="002060"/>
                </a:solidFill>
              </a:rPr>
              <a:t>label</a:t>
            </a:r>
            <a:r>
              <a:rPr lang="ko-KR" altLang="en-US" sz="1400" b="1" dirty="0" smtClean="0">
                <a:solidFill>
                  <a:srgbClr val="002060"/>
                </a:solidFill>
              </a:rPr>
              <a:t>을 읽어들일 수 </a:t>
            </a:r>
            <a:r>
              <a:rPr lang="ko-KR" altLang="en-US" sz="1400" b="1" dirty="0" err="1" smtClean="0">
                <a:solidFill>
                  <a:srgbClr val="002060"/>
                </a:solidFill>
              </a:rPr>
              <a:t>없기때문에</a:t>
            </a:r>
            <a:endParaRPr lang="en-US" altLang="ko-KR" sz="1400" b="1" dirty="0" smtClean="0">
              <a:solidFill>
                <a:srgbClr val="002060"/>
              </a:solidFill>
            </a:endParaRPr>
          </a:p>
          <a:p>
            <a:r>
              <a:rPr lang="ko-KR" altLang="en-US" sz="1400" b="1" dirty="0" smtClean="0">
                <a:solidFill>
                  <a:srgbClr val="002060"/>
                </a:solidFill>
              </a:rPr>
              <a:t>그냥 보이지 않게 설정하는 것이 </a:t>
            </a:r>
            <a:r>
              <a:rPr lang="en-US" altLang="ko-KR" sz="1400" b="1" dirty="0" smtClean="0">
                <a:solidFill>
                  <a:srgbClr val="002060"/>
                </a:solidFill>
              </a:rPr>
              <a:t> </a:t>
            </a:r>
            <a:r>
              <a:rPr lang="ko-KR" altLang="en-US" sz="1400" b="1" dirty="0" smtClean="0">
                <a:solidFill>
                  <a:srgbClr val="002060"/>
                </a:solidFill>
              </a:rPr>
              <a:t>더 좋다</a:t>
            </a:r>
            <a:r>
              <a:rPr lang="en-US" altLang="ko-KR" sz="1400" b="1" dirty="0" smtClean="0">
                <a:solidFill>
                  <a:srgbClr val="002060"/>
                </a:solidFill>
              </a:rPr>
              <a:t>.</a:t>
            </a:r>
            <a:endParaRPr lang="ko-KR" altLang="en-US" sz="1400" b="1" dirty="0">
              <a:solidFill>
                <a:srgbClr val="002060"/>
              </a:solidFill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596" y="1785926"/>
            <a:ext cx="7286676" cy="40353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 smtClean="0"/>
              <a:t>form</a:t>
            </a:r>
            <a:r>
              <a:rPr lang="ko-KR" altLang="en-US" sz="2400" dirty="0" smtClean="0"/>
              <a:t>에 적용되는 스타일</a:t>
            </a:r>
            <a:r>
              <a:rPr lang="en-US" altLang="ko-KR" sz="2400" dirty="0" smtClean="0"/>
              <a:t/>
            </a:r>
            <a:br>
              <a:rPr lang="en-US" altLang="ko-KR" sz="2400" dirty="0" smtClean="0"/>
            </a:br>
            <a:r>
              <a:rPr lang="en-US" altLang="ko-KR" sz="2400" dirty="0" smtClean="0"/>
              <a:t>(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class=“form-horizontal”, class=“control-label”</a:t>
            </a:r>
            <a:r>
              <a:rPr lang="en-US" altLang="ko-KR" sz="2400" dirty="0" smtClean="0"/>
              <a:t>)(6)</a:t>
            </a:r>
            <a:endParaRPr lang="ko-KR" altLang="en-US" sz="2400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85918" y="5429264"/>
            <a:ext cx="4707029" cy="11802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오른쪽 화살표 5"/>
          <p:cNvSpPr/>
          <p:nvPr/>
        </p:nvSpPr>
        <p:spPr>
          <a:xfrm>
            <a:off x="5286380" y="1500174"/>
            <a:ext cx="285752" cy="2857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5715008" y="1357298"/>
            <a:ext cx="3182281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 smtClean="0"/>
              <a:t>폼양식을</a:t>
            </a:r>
            <a:r>
              <a:rPr lang="ko-KR" altLang="en-US" sz="1400" dirty="0" smtClean="0"/>
              <a:t> 수평으로 </a:t>
            </a:r>
            <a:r>
              <a:rPr lang="ko-KR" altLang="en-US" sz="1400" dirty="0" err="1" smtClean="0"/>
              <a:t>정렬하기위해서는</a:t>
            </a:r>
            <a:endParaRPr lang="en-US" altLang="ko-KR" sz="1400" dirty="0" smtClean="0"/>
          </a:p>
          <a:p>
            <a:r>
              <a:rPr lang="ko-KR" altLang="en-US" sz="1400" b="1" dirty="0" err="1" smtClean="0">
                <a:solidFill>
                  <a:srgbClr val="FF0000"/>
                </a:solidFill>
              </a:rPr>
              <a:t>그리드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 시스템을 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label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부분과 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input</a:t>
            </a:r>
          </a:p>
          <a:p>
            <a:r>
              <a:rPr lang="ko-KR" altLang="en-US" sz="1400" b="1" dirty="0" smtClean="0">
                <a:solidFill>
                  <a:srgbClr val="FF0000"/>
                </a:solidFill>
              </a:rPr>
              <a:t>부분에 적용시켜야 한다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.</a:t>
            </a:r>
          </a:p>
          <a:p>
            <a:r>
              <a:rPr lang="ko-KR" altLang="en-US" sz="1400" dirty="0" smtClean="0"/>
              <a:t>또한 </a:t>
            </a:r>
            <a:r>
              <a:rPr lang="en-US" altLang="ko-KR" sz="1400" dirty="0" smtClean="0"/>
              <a:t>form 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부분에 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form-horizontal</a:t>
            </a:r>
          </a:p>
          <a:p>
            <a:r>
              <a:rPr lang="ko-KR" altLang="en-US" sz="1400" b="1" dirty="0" smtClean="0">
                <a:solidFill>
                  <a:srgbClr val="FF0000"/>
                </a:solidFill>
              </a:rPr>
              <a:t>클래스 </a:t>
            </a:r>
            <a:r>
              <a:rPr lang="ko-KR" altLang="en-US" sz="1400" b="1" dirty="0" err="1" smtClean="0">
                <a:solidFill>
                  <a:srgbClr val="FF0000"/>
                </a:solidFill>
              </a:rPr>
              <a:t>선택자를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 </a:t>
            </a:r>
            <a:r>
              <a:rPr lang="ko-KR" altLang="en-US" sz="1400" b="1" dirty="0" err="1" smtClean="0">
                <a:solidFill>
                  <a:srgbClr val="FF0000"/>
                </a:solidFill>
              </a:rPr>
              <a:t>적용시켜야한다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.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8" name="오른쪽 화살표 7"/>
          <p:cNvSpPr/>
          <p:nvPr/>
        </p:nvSpPr>
        <p:spPr>
          <a:xfrm>
            <a:off x="6072198" y="4357694"/>
            <a:ext cx="285752" cy="3571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6505136" y="4214818"/>
            <a:ext cx="2638864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solidFill>
                  <a:srgbClr val="002060"/>
                </a:solidFill>
              </a:rPr>
              <a:t>Label</a:t>
            </a:r>
            <a:r>
              <a:rPr lang="ko-KR" altLang="en-US" sz="1400" b="1" dirty="0" smtClean="0">
                <a:solidFill>
                  <a:srgbClr val="002060"/>
                </a:solidFill>
              </a:rPr>
              <a:t>에 적용하고</a:t>
            </a:r>
            <a:r>
              <a:rPr lang="en-US" altLang="ko-KR" sz="1400" b="1" dirty="0" smtClean="0">
                <a:solidFill>
                  <a:srgbClr val="002060"/>
                </a:solidFill>
              </a:rPr>
              <a:t> Input</a:t>
            </a:r>
            <a:r>
              <a:rPr lang="ko-KR" altLang="en-US" sz="1400" b="1" dirty="0" smtClean="0">
                <a:solidFill>
                  <a:srgbClr val="002060"/>
                </a:solidFill>
              </a:rPr>
              <a:t>부분</a:t>
            </a:r>
            <a:endParaRPr lang="en-US" altLang="ko-KR" sz="1400" b="1" dirty="0" smtClean="0">
              <a:solidFill>
                <a:srgbClr val="002060"/>
              </a:solidFill>
            </a:endParaRPr>
          </a:p>
          <a:p>
            <a:r>
              <a:rPr lang="ko-KR" altLang="en-US" sz="1400" b="1" dirty="0" smtClean="0">
                <a:solidFill>
                  <a:srgbClr val="002060"/>
                </a:solidFill>
              </a:rPr>
              <a:t>은 </a:t>
            </a:r>
            <a:r>
              <a:rPr lang="en-US" altLang="ko-KR" sz="1400" b="1" dirty="0" smtClean="0">
                <a:solidFill>
                  <a:srgbClr val="002060"/>
                </a:solidFill>
              </a:rPr>
              <a:t>div</a:t>
            </a:r>
            <a:r>
              <a:rPr lang="ko-KR" altLang="en-US" sz="1400" b="1" dirty="0" smtClean="0">
                <a:solidFill>
                  <a:srgbClr val="002060"/>
                </a:solidFill>
              </a:rPr>
              <a:t>를</a:t>
            </a:r>
            <a:r>
              <a:rPr lang="en-US" altLang="ko-KR" sz="1400" b="1" dirty="0" smtClean="0">
                <a:solidFill>
                  <a:srgbClr val="002060"/>
                </a:solidFill>
              </a:rPr>
              <a:t> </a:t>
            </a:r>
            <a:r>
              <a:rPr lang="ko-KR" altLang="en-US" sz="1400" b="1" dirty="0" smtClean="0">
                <a:solidFill>
                  <a:srgbClr val="002060"/>
                </a:solidFill>
              </a:rPr>
              <a:t>이용해서 </a:t>
            </a:r>
            <a:r>
              <a:rPr lang="ko-KR" altLang="en-US" sz="1400" b="1" dirty="0" err="1" smtClean="0">
                <a:solidFill>
                  <a:srgbClr val="002060"/>
                </a:solidFill>
              </a:rPr>
              <a:t>그리드</a:t>
            </a:r>
            <a:endParaRPr lang="en-US" altLang="ko-KR" sz="1400" b="1" dirty="0" smtClean="0">
              <a:solidFill>
                <a:srgbClr val="002060"/>
              </a:solidFill>
            </a:endParaRPr>
          </a:p>
          <a:p>
            <a:r>
              <a:rPr lang="ko-KR" altLang="en-US" sz="1400" b="1" dirty="0" smtClean="0">
                <a:solidFill>
                  <a:srgbClr val="002060"/>
                </a:solidFill>
              </a:rPr>
              <a:t>시스템을</a:t>
            </a:r>
            <a:r>
              <a:rPr lang="en-US" altLang="ko-KR" sz="1400" b="1" dirty="0" smtClean="0">
                <a:solidFill>
                  <a:srgbClr val="002060"/>
                </a:solidFill>
              </a:rPr>
              <a:t> </a:t>
            </a:r>
            <a:r>
              <a:rPr lang="ko-KR" altLang="en-US" sz="1400" b="1" dirty="0" smtClean="0">
                <a:solidFill>
                  <a:srgbClr val="002060"/>
                </a:solidFill>
              </a:rPr>
              <a:t>적용시킨다</a:t>
            </a:r>
            <a:r>
              <a:rPr lang="en-US" altLang="ko-KR" sz="1400" b="1" dirty="0" smtClean="0">
                <a:solidFill>
                  <a:srgbClr val="002060"/>
                </a:solidFill>
              </a:rPr>
              <a:t>.</a:t>
            </a:r>
          </a:p>
          <a:p>
            <a:r>
              <a:rPr lang="en-US" altLang="ko-KR" sz="1400" b="1" dirty="0" smtClean="0">
                <a:solidFill>
                  <a:srgbClr val="002060"/>
                </a:solidFill>
              </a:rPr>
              <a:t>Input</a:t>
            </a:r>
            <a:r>
              <a:rPr lang="ko-KR" altLang="en-US" sz="1400" b="1" dirty="0" smtClean="0">
                <a:solidFill>
                  <a:srgbClr val="002060"/>
                </a:solidFill>
              </a:rPr>
              <a:t>부분을 </a:t>
            </a:r>
            <a:r>
              <a:rPr lang="en-US" altLang="ko-KR" sz="1400" b="1" dirty="0" smtClean="0">
                <a:solidFill>
                  <a:srgbClr val="002060"/>
                </a:solidFill>
              </a:rPr>
              <a:t>div</a:t>
            </a:r>
            <a:r>
              <a:rPr lang="ko-KR" altLang="en-US" sz="1400" b="1" dirty="0" smtClean="0">
                <a:solidFill>
                  <a:srgbClr val="002060"/>
                </a:solidFill>
              </a:rPr>
              <a:t>태그로</a:t>
            </a:r>
            <a:r>
              <a:rPr lang="en-US" altLang="ko-KR" sz="1400" b="1" dirty="0" smtClean="0">
                <a:solidFill>
                  <a:srgbClr val="002060"/>
                </a:solidFill>
              </a:rPr>
              <a:t> </a:t>
            </a:r>
            <a:r>
              <a:rPr lang="ko-KR" altLang="en-US" sz="1400" b="1" dirty="0" smtClean="0">
                <a:solidFill>
                  <a:srgbClr val="002060"/>
                </a:solidFill>
              </a:rPr>
              <a:t>감싸는</a:t>
            </a:r>
            <a:endParaRPr lang="en-US" altLang="ko-KR" sz="1400" b="1" dirty="0" smtClean="0">
              <a:solidFill>
                <a:srgbClr val="002060"/>
              </a:solidFill>
            </a:endParaRPr>
          </a:p>
          <a:p>
            <a:r>
              <a:rPr lang="ko-KR" altLang="en-US" sz="1400" b="1" dirty="0" smtClean="0">
                <a:solidFill>
                  <a:srgbClr val="002060"/>
                </a:solidFill>
              </a:rPr>
              <a:t>이유는 </a:t>
            </a:r>
            <a:r>
              <a:rPr lang="en-US" altLang="ko-KR" sz="1400" b="1" dirty="0" smtClean="0">
                <a:solidFill>
                  <a:srgbClr val="002060"/>
                </a:solidFill>
              </a:rPr>
              <a:t>input</a:t>
            </a:r>
            <a:r>
              <a:rPr lang="ko-KR" altLang="en-US" sz="1400" b="1" dirty="0" smtClean="0">
                <a:solidFill>
                  <a:srgbClr val="002060"/>
                </a:solidFill>
              </a:rPr>
              <a:t>의</a:t>
            </a:r>
            <a:r>
              <a:rPr lang="en-US" altLang="ko-KR" sz="1400" b="1" dirty="0" smtClean="0">
                <a:solidFill>
                  <a:srgbClr val="002060"/>
                </a:solidFill>
              </a:rPr>
              <a:t> </a:t>
            </a:r>
            <a:r>
              <a:rPr lang="ko-KR" altLang="en-US" sz="1400" b="1" dirty="0" smtClean="0">
                <a:solidFill>
                  <a:srgbClr val="002060"/>
                </a:solidFill>
              </a:rPr>
              <a:t>넓이가 </a:t>
            </a:r>
            <a:r>
              <a:rPr lang="en-US" altLang="ko-KR" sz="1400" b="1" dirty="0" smtClean="0">
                <a:solidFill>
                  <a:srgbClr val="002060"/>
                </a:solidFill>
              </a:rPr>
              <a:t> </a:t>
            </a:r>
          </a:p>
          <a:p>
            <a:r>
              <a:rPr lang="en-US" altLang="ko-KR" sz="1400" b="1" dirty="0" smtClean="0">
                <a:solidFill>
                  <a:srgbClr val="002060"/>
                </a:solidFill>
              </a:rPr>
              <a:t>width=100% </a:t>
            </a:r>
            <a:r>
              <a:rPr lang="ko-KR" altLang="en-US" sz="1400" b="1" dirty="0" smtClean="0">
                <a:solidFill>
                  <a:srgbClr val="002060"/>
                </a:solidFill>
              </a:rPr>
              <a:t>로 적용이 되기</a:t>
            </a:r>
            <a:endParaRPr lang="en-US" altLang="ko-KR" sz="1400" b="1" dirty="0" smtClean="0">
              <a:solidFill>
                <a:srgbClr val="002060"/>
              </a:solidFill>
            </a:endParaRPr>
          </a:p>
          <a:p>
            <a:r>
              <a:rPr lang="ko-KR" altLang="en-US" sz="1400" b="1" dirty="0" smtClean="0">
                <a:solidFill>
                  <a:srgbClr val="002060"/>
                </a:solidFill>
              </a:rPr>
              <a:t>때문에</a:t>
            </a:r>
            <a:r>
              <a:rPr lang="en-US" altLang="ko-KR" sz="1400" b="1" dirty="0" smtClean="0">
                <a:solidFill>
                  <a:srgbClr val="002060"/>
                </a:solidFill>
              </a:rPr>
              <a:t> div</a:t>
            </a:r>
            <a:r>
              <a:rPr lang="ko-KR" altLang="en-US" sz="1400" b="1" dirty="0" smtClean="0">
                <a:solidFill>
                  <a:srgbClr val="002060"/>
                </a:solidFill>
              </a:rPr>
              <a:t>태그로 감싸주면</a:t>
            </a:r>
            <a:endParaRPr lang="en-US" altLang="ko-KR" sz="1400" b="1" dirty="0" smtClean="0">
              <a:solidFill>
                <a:srgbClr val="002060"/>
              </a:solidFill>
            </a:endParaRPr>
          </a:p>
          <a:p>
            <a:r>
              <a:rPr lang="en-US" altLang="ko-KR" sz="1400" b="1" dirty="0" smtClean="0">
                <a:solidFill>
                  <a:srgbClr val="002060"/>
                </a:solidFill>
              </a:rPr>
              <a:t>Input</a:t>
            </a:r>
            <a:r>
              <a:rPr lang="ko-KR" altLang="en-US" sz="1400" b="1" dirty="0" smtClean="0">
                <a:solidFill>
                  <a:srgbClr val="002060"/>
                </a:solidFill>
              </a:rPr>
              <a:t>의 크기는 그리드가 </a:t>
            </a:r>
            <a:endParaRPr lang="en-US" altLang="ko-KR" sz="1400" b="1" dirty="0" smtClean="0">
              <a:solidFill>
                <a:srgbClr val="002060"/>
              </a:solidFill>
            </a:endParaRPr>
          </a:p>
          <a:p>
            <a:r>
              <a:rPr lang="ko-KR" altLang="en-US" sz="1400" b="1" dirty="0" smtClean="0">
                <a:solidFill>
                  <a:srgbClr val="002060"/>
                </a:solidFill>
              </a:rPr>
              <a:t>적용된</a:t>
            </a:r>
            <a:r>
              <a:rPr lang="en-US" altLang="ko-KR" sz="1400" b="1" dirty="0" smtClean="0">
                <a:solidFill>
                  <a:srgbClr val="002060"/>
                </a:solidFill>
              </a:rPr>
              <a:t> div</a:t>
            </a:r>
            <a:r>
              <a:rPr lang="ko-KR" altLang="en-US" sz="1400" b="1" dirty="0" smtClean="0">
                <a:solidFill>
                  <a:srgbClr val="002060"/>
                </a:solidFill>
              </a:rPr>
              <a:t>값에 연동 </a:t>
            </a:r>
            <a:r>
              <a:rPr lang="ko-KR" altLang="en-US" sz="1400" b="1" dirty="0" err="1" smtClean="0">
                <a:solidFill>
                  <a:srgbClr val="002060"/>
                </a:solidFill>
              </a:rPr>
              <a:t>되기때문</a:t>
            </a:r>
            <a:endParaRPr lang="en-US" altLang="ko-KR" sz="1400" b="1" dirty="0" smtClean="0">
              <a:solidFill>
                <a:srgbClr val="002060"/>
              </a:solidFill>
            </a:endParaRPr>
          </a:p>
          <a:p>
            <a:r>
              <a:rPr lang="ko-KR" altLang="en-US" sz="1400" b="1" dirty="0" smtClean="0">
                <a:solidFill>
                  <a:srgbClr val="002060"/>
                </a:solidFill>
              </a:rPr>
              <a:t>이다</a:t>
            </a:r>
            <a:r>
              <a:rPr lang="en-US" altLang="ko-KR" sz="1400" b="1" dirty="0" smtClean="0">
                <a:solidFill>
                  <a:srgbClr val="002060"/>
                </a:solidFill>
              </a:rPr>
              <a:t>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214546" y="6286520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2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143372" y="6286520"/>
            <a:ext cx="450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10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2" name="오른쪽 화살표 11"/>
          <p:cNvSpPr/>
          <p:nvPr/>
        </p:nvSpPr>
        <p:spPr>
          <a:xfrm>
            <a:off x="5143504" y="3286124"/>
            <a:ext cx="285752" cy="2857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6357950" y="2786058"/>
            <a:ext cx="270619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solidFill>
                  <a:srgbClr val="002060"/>
                </a:solidFill>
              </a:rPr>
              <a:t>label=“control-label” </a:t>
            </a:r>
          </a:p>
          <a:p>
            <a:r>
              <a:rPr lang="ko-KR" altLang="en-US" sz="1400" b="1" dirty="0" smtClean="0">
                <a:solidFill>
                  <a:srgbClr val="002060"/>
                </a:solidFill>
              </a:rPr>
              <a:t>최소 넓이가 </a:t>
            </a:r>
            <a:r>
              <a:rPr lang="en-US" altLang="ko-KR" sz="1400" b="1" dirty="0" smtClean="0">
                <a:solidFill>
                  <a:srgbClr val="002060"/>
                </a:solidFill>
              </a:rPr>
              <a:t>768px</a:t>
            </a:r>
            <a:r>
              <a:rPr lang="ko-KR" altLang="en-US" sz="1400" b="1" dirty="0" smtClean="0">
                <a:solidFill>
                  <a:srgbClr val="002060"/>
                </a:solidFill>
              </a:rPr>
              <a:t>이상인 </a:t>
            </a:r>
            <a:endParaRPr lang="en-US" altLang="ko-KR" sz="1400" b="1" dirty="0" smtClean="0">
              <a:solidFill>
                <a:srgbClr val="002060"/>
              </a:solidFill>
            </a:endParaRPr>
          </a:p>
          <a:p>
            <a:r>
              <a:rPr lang="ko-KR" altLang="en-US" sz="1400" b="1" dirty="0" smtClean="0">
                <a:solidFill>
                  <a:srgbClr val="002060"/>
                </a:solidFill>
              </a:rPr>
              <a:t>경우에만</a:t>
            </a:r>
            <a:r>
              <a:rPr lang="en-US" altLang="ko-KR" sz="1400" b="1" dirty="0" smtClean="0">
                <a:solidFill>
                  <a:srgbClr val="002060"/>
                </a:solidFill>
              </a:rPr>
              <a:t>  </a:t>
            </a:r>
            <a:r>
              <a:rPr lang="ko-KR" altLang="en-US" sz="1400" b="1" dirty="0" smtClean="0">
                <a:solidFill>
                  <a:srgbClr val="002060"/>
                </a:solidFill>
              </a:rPr>
              <a:t>적용되며 </a:t>
            </a:r>
            <a:r>
              <a:rPr lang="en-US" altLang="ko-KR" sz="1400" b="1" dirty="0" smtClean="0">
                <a:solidFill>
                  <a:srgbClr val="002060"/>
                </a:solidFill>
              </a:rPr>
              <a:t>label</a:t>
            </a:r>
          </a:p>
          <a:p>
            <a:r>
              <a:rPr lang="ko-KR" altLang="en-US" sz="1400" b="1" dirty="0" smtClean="0">
                <a:solidFill>
                  <a:srgbClr val="002060"/>
                </a:solidFill>
              </a:rPr>
              <a:t>텍스트를 오른쪽정렬</a:t>
            </a:r>
            <a:r>
              <a:rPr lang="en-US" altLang="ko-KR" sz="1400" b="1" dirty="0" smtClean="0">
                <a:solidFill>
                  <a:srgbClr val="002060"/>
                </a:solidFill>
              </a:rPr>
              <a:t> </a:t>
            </a:r>
            <a:r>
              <a:rPr lang="ko-KR" altLang="en-US" sz="1400" b="1" dirty="0" smtClean="0">
                <a:solidFill>
                  <a:srgbClr val="002060"/>
                </a:solidFill>
              </a:rPr>
              <a:t>위해 서용</a:t>
            </a:r>
            <a:endParaRPr lang="ko-KR" altLang="en-US" sz="1400" b="1" dirty="0">
              <a:solidFill>
                <a:srgbClr val="002060"/>
              </a:solidFill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14282" y="274638"/>
            <a:ext cx="8715436" cy="1143000"/>
          </a:xfrm>
        </p:spPr>
        <p:txBody>
          <a:bodyPr>
            <a:normAutofit/>
          </a:bodyPr>
          <a:lstStyle/>
          <a:p>
            <a:r>
              <a:rPr lang="en-US" altLang="ko-KR" sz="2400" dirty="0" smtClean="0"/>
              <a:t>html5</a:t>
            </a:r>
            <a:r>
              <a:rPr lang="ko-KR" altLang="en-US" sz="2400" dirty="0" smtClean="0"/>
              <a:t>에서 사용되는 모든 타입은 부트스트랩에서 사용이 가능</a:t>
            </a:r>
            <a:r>
              <a:rPr lang="en-US" altLang="ko-KR" sz="2400" dirty="0" smtClean="0"/>
              <a:t/>
            </a:r>
            <a:br>
              <a:rPr lang="en-US" altLang="ko-KR" sz="2400" dirty="0" smtClean="0"/>
            </a:br>
            <a:r>
              <a:rPr lang="en-US" altLang="ko-KR" sz="2400" dirty="0" smtClean="0"/>
              <a:t>(</a:t>
            </a:r>
            <a:r>
              <a:rPr lang="ko-KR" altLang="en-US" sz="2400" b="1" dirty="0" err="1" smtClean="0">
                <a:solidFill>
                  <a:srgbClr val="FF0000"/>
                </a:solidFill>
              </a:rPr>
              <a:t>파이어폭스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,IE</a:t>
            </a:r>
            <a:r>
              <a:rPr lang="ko-KR" altLang="en-US" sz="2400" b="1" dirty="0" smtClean="0">
                <a:solidFill>
                  <a:srgbClr val="FF0000"/>
                </a:solidFill>
              </a:rPr>
              <a:t>에서는 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input </a:t>
            </a:r>
            <a:r>
              <a:rPr lang="ko-KR" altLang="en-US" sz="2400" b="1" dirty="0" smtClean="0">
                <a:solidFill>
                  <a:srgbClr val="FF0000"/>
                </a:solidFill>
              </a:rPr>
              <a:t>타입이 모두 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text</a:t>
            </a:r>
            <a:r>
              <a:rPr lang="ko-KR" altLang="en-US" sz="2400" b="1" dirty="0" smtClean="0">
                <a:solidFill>
                  <a:srgbClr val="FF0000"/>
                </a:solidFill>
              </a:rPr>
              <a:t>와 같이 보임</a:t>
            </a:r>
            <a:r>
              <a:rPr lang="en-US" altLang="ko-KR" sz="2400" dirty="0" smtClean="0"/>
              <a:t>)</a:t>
            </a:r>
            <a:endParaRPr lang="ko-KR" altLang="en-US" sz="2400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2" y="1500174"/>
            <a:ext cx="8501122" cy="49292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 smtClean="0"/>
              <a:t>html5</a:t>
            </a:r>
            <a:r>
              <a:rPr lang="ko-KR" altLang="en-US" sz="2400" dirty="0" smtClean="0"/>
              <a:t>에서의 입력양식 스타일적용</a:t>
            </a:r>
            <a:r>
              <a:rPr lang="en-US" altLang="ko-KR" sz="2400" dirty="0" smtClean="0"/>
              <a:t>(1)</a:t>
            </a:r>
            <a:endParaRPr lang="ko-KR" altLang="en-US" sz="2400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34" y="2071678"/>
            <a:ext cx="7908906" cy="41338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오른쪽 화살표 4"/>
          <p:cNvSpPr/>
          <p:nvPr/>
        </p:nvSpPr>
        <p:spPr>
          <a:xfrm rot="20023924">
            <a:off x="3045154" y="1921651"/>
            <a:ext cx="357190" cy="2857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500430" y="1500174"/>
            <a:ext cx="465935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</a:rPr>
              <a:t>부트스트랩에서는 </a:t>
            </a:r>
            <a:r>
              <a:rPr lang="en-US" altLang="ko-KR" sz="1400" b="1" dirty="0" err="1" smtClean="0">
                <a:solidFill>
                  <a:srgbClr val="FF0000"/>
                </a:solidFill>
              </a:rPr>
              <a:t>col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속성을 사용하지 않고  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row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속성만</a:t>
            </a:r>
            <a:endParaRPr lang="en-US" altLang="ko-KR" sz="1400" b="1" dirty="0" smtClean="0">
              <a:solidFill>
                <a:srgbClr val="FF0000"/>
              </a:solidFill>
            </a:endParaRPr>
          </a:p>
          <a:p>
            <a:r>
              <a:rPr lang="ko-KR" altLang="en-US" sz="1400" b="1" dirty="0" smtClean="0">
                <a:solidFill>
                  <a:srgbClr val="FF0000"/>
                </a:solidFill>
              </a:rPr>
              <a:t>사용합니다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. 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부트스트랩에서는 기본적으로 </a:t>
            </a:r>
            <a:r>
              <a:rPr lang="en-US" altLang="ko-KR" sz="1400" b="1" dirty="0" err="1" smtClean="0">
                <a:solidFill>
                  <a:srgbClr val="FF0000"/>
                </a:solidFill>
              </a:rPr>
              <a:t>textarea</a:t>
            </a:r>
            <a:endParaRPr lang="en-US" altLang="ko-KR" sz="1400" b="1" dirty="0" smtClean="0">
              <a:solidFill>
                <a:srgbClr val="FF0000"/>
              </a:solidFill>
            </a:endParaRPr>
          </a:p>
          <a:p>
            <a:r>
              <a:rPr lang="ko-KR" altLang="en-US" sz="1400" b="1" dirty="0" smtClean="0">
                <a:solidFill>
                  <a:srgbClr val="FF0000"/>
                </a:solidFill>
              </a:rPr>
              <a:t>부분의 넓이를 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100%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로 처리하기 때문이다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.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286248" y="3714752"/>
            <a:ext cx="46641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solidFill>
                  <a:srgbClr val="FF0000"/>
                </a:solidFill>
              </a:rPr>
              <a:t>checkbox-&gt;</a:t>
            </a:r>
            <a:r>
              <a:rPr lang="ko-KR" altLang="en-US" sz="1600" b="1" dirty="0" smtClean="0">
                <a:solidFill>
                  <a:srgbClr val="FF0000"/>
                </a:solidFill>
              </a:rPr>
              <a:t>다중선택 </a:t>
            </a:r>
            <a:r>
              <a:rPr lang="ko-KR" altLang="en-US" sz="1600" b="1" dirty="0" err="1" smtClean="0">
                <a:solidFill>
                  <a:srgbClr val="FF0000"/>
                </a:solidFill>
              </a:rPr>
              <a:t>할때</a:t>
            </a:r>
            <a:r>
              <a:rPr lang="ko-KR" altLang="en-US" sz="1600" b="1" dirty="0" smtClean="0">
                <a:solidFill>
                  <a:srgbClr val="FF0000"/>
                </a:solidFill>
              </a:rPr>
              <a:t> </a:t>
            </a:r>
            <a:r>
              <a:rPr lang="en-US" altLang="ko-KR" sz="1600" b="1" dirty="0" smtClean="0">
                <a:solidFill>
                  <a:srgbClr val="FF0000"/>
                </a:solidFill>
              </a:rPr>
              <a:t>, radio-&gt;</a:t>
            </a:r>
            <a:r>
              <a:rPr lang="ko-KR" altLang="en-US" sz="1600" b="1" dirty="0" smtClean="0">
                <a:solidFill>
                  <a:srgbClr val="FF0000"/>
                </a:solidFill>
              </a:rPr>
              <a:t>하나만 선택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472518" cy="1143000"/>
          </a:xfrm>
        </p:spPr>
        <p:txBody>
          <a:bodyPr>
            <a:normAutofit fontScale="90000"/>
          </a:bodyPr>
          <a:lstStyle/>
          <a:p>
            <a:r>
              <a:rPr lang="en-US" altLang="ko-KR" sz="2400" dirty="0" smtClean="0"/>
              <a:t>html5</a:t>
            </a:r>
            <a:r>
              <a:rPr lang="ko-KR" altLang="en-US" sz="2400" dirty="0" smtClean="0"/>
              <a:t>에서의 입력양식 스타일적용</a:t>
            </a:r>
            <a:r>
              <a:rPr lang="en-US" altLang="ko-KR" sz="2400" dirty="0" smtClean="0"/>
              <a:t>(2)</a:t>
            </a:r>
            <a:br>
              <a:rPr lang="en-US" altLang="ko-KR" sz="2400" dirty="0" smtClean="0"/>
            </a:br>
            <a:r>
              <a:rPr lang="en-US" altLang="ko-KR" sz="2400" b="1" dirty="0" smtClean="0">
                <a:solidFill>
                  <a:srgbClr val="FF0000"/>
                </a:solidFill>
              </a:rPr>
              <a:t>class=“checkbox-inline”, class=“radio-inline” (</a:t>
            </a:r>
            <a:r>
              <a:rPr lang="ko-KR" altLang="en-US" sz="2400" b="1" dirty="0" smtClean="0">
                <a:solidFill>
                  <a:srgbClr val="FF0000"/>
                </a:solidFill>
              </a:rPr>
              <a:t>수평정렬 </a:t>
            </a:r>
            <a:r>
              <a:rPr lang="ko-KR" altLang="en-US" sz="2400" b="1" dirty="0" err="1" smtClean="0">
                <a:solidFill>
                  <a:srgbClr val="FF0000"/>
                </a:solidFill>
              </a:rPr>
              <a:t>할때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)</a:t>
            </a:r>
            <a:endParaRPr lang="ko-KR" altLang="en-US" sz="2400" b="1" dirty="0">
              <a:solidFill>
                <a:srgbClr val="FF0000"/>
              </a:solidFill>
            </a:endParaRPr>
          </a:p>
        </p:txBody>
      </p:sp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1857364"/>
            <a:ext cx="8358246" cy="37785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 smtClean="0"/>
              <a:t>html5</a:t>
            </a:r>
            <a:r>
              <a:rPr lang="ko-KR" altLang="en-US" sz="2400" dirty="0" smtClean="0"/>
              <a:t>에서의 입력양식 스타일적용</a:t>
            </a:r>
            <a:r>
              <a:rPr lang="en-US" altLang="ko-KR" sz="2400" dirty="0" smtClean="0"/>
              <a:t>(3)</a:t>
            </a:r>
            <a:br>
              <a:rPr lang="en-US" altLang="ko-KR" sz="2400" dirty="0" smtClean="0"/>
            </a:br>
            <a:r>
              <a:rPr lang="en-US" altLang="ko-KR" sz="2400" b="1" dirty="0" smtClean="0">
                <a:solidFill>
                  <a:srgbClr val="FF0000"/>
                </a:solidFill>
              </a:rPr>
              <a:t>(class=“form-control-static”)</a:t>
            </a:r>
            <a:endParaRPr lang="ko-KR" altLang="en-US" sz="2400" b="1" dirty="0">
              <a:solidFill>
                <a:srgbClr val="FF0000"/>
              </a:solidFill>
            </a:endParaRP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596" y="1500174"/>
            <a:ext cx="8358246" cy="42148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오른쪽 화살표 4"/>
          <p:cNvSpPr/>
          <p:nvPr/>
        </p:nvSpPr>
        <p:spPr>
          <a:xfrm>
            <a:off x="5715008" y="5357826"/>
            <a:ext cx="357190" cy="2857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6180175" y="5072074"/>
            <a:ext cx="302736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solidFill>
                  <a:srgbClr val="FF0000"/>
                </a:solidFill>
              </a:rPr>
              <a:t>form</a:t>
            </a:r>
            <a:r>
              <a:rPr lang="ko-KR" altLang="en-US" sz="1600" b="1" dirty="0" smtClean="0">
                <a:solidFill>
                  <a:srgbClr val="FF0000"/>
                </a:solidFill>
              </a:rPr>
              <a:t>내부에 텍스트를 삽입</a:t>
            </a:r>
            <a:endParaRPr lang="en-US" altLang="ko-KR" sz="1600" b="1" dirty="0" smtClean="0">
              <a:solidFill>
                <a:srgbClr val="FF0000"/>
              </a:solidFill>
            </a:endParaRPr>
          </a:p>
          <a:p>
            <a:r>
              <a:rPr lang="ko-KR" altLang="en-US" sz="1600" b="1" dirty="0" err="1" smtClean="0">
                <a:solidFill>
                  <a:srgbClr val="FF0000"/>
                </a:solidFill>
              </a:rPr>
              <a:t>하기위해선</a:t>
            </a:r>
            <a:r>
              <a:rPr lang="ko-KR" altLang="en-US" sz="1600" b="1" dirty="0" smtClean="0">
                <a:solidFill>
                  <a:srgbClr val="FF0000"/>
                </a:solidFill>
              </a:rPr>
              <a:t> 텍스트 부분에</a:t>
            </a:r>
            <a:endParaRPr lang="en-US" altLang="ko-KR" sz="1600" b="1" dirty="0" smtClean="0">
              <a:solidFill>
                <a:srgbClr val="FF0000"/>
              </a:solidFill>
            </a:endParaRPr>
          </a:p>
          <a:p>
            <a:r>
              <a:rPr lang="en-US" altLang="ko-KR" sz="1600" b="1" dirty="0" smtClean="0">
                <a:solidFill>
                  <a:srgbClr val="002060"/>
                </a:solidFill>
              </a:rPr>
              <a:t>form-control-static</a:t>
            </a:r>
            <a:r>
              <a:rPr lang="ko-KR" altLang="en-US" sz="1600" b="1" dirty="0" smtClean="0">
                <a:solidFill>
                  <a:srgbClr val="002060"/>
                </a:solidFill>
              </a:rPr>
              <a:t>클래스</a:t>
            </a:r>
            <a:endParaRPr lang="en-US" altLang="ko-KR" sz="1600" b="1" dirty="0" smtClean="0">
              <a:solidFill>
                <a:srgbClr val="002060"/>
              </a:solidFill>
            </a:endParaRPr>
          </a:p>
          <a:p>
            <a:r>
              <a:rPr lang="ko-KR" altLang="en-US" sz="1600" b="1" dirty="0" err="1" smtClean="0">
                <a:solidFill>
                  <a:srgbClr val="002060"/>
                </a:solidFill>
              </a:rPr>
              <a:t>선택자를</a:t>
            </a:r>
            <a:r>
              <a:rPr lang="ko-KR" altLang="en-US" sz="1600" b="1" dirty="0" smtClean="0">
                <a:solidFill>
                  <a:srgbClr val="002060"/>
                </a:solidFill>
              </a:rPr>
              <a:t> 적용해준다</a:t>
            </a:r>
            <a:r>
              <a:rPr lang="en-US" altLang="ko-KR" sz="1600" b="1" dirty="0" smtClean="0">
                <a:solidFill>
                  <a:srgbClr val="FF0000"/>
                </a:solidFill>
              </a:rPr>
              <a:t>.</a:t>
            </a:r>
          </a:p>
          <a:p>
            <a:r>
              <a:rPr lang="en-US" altLang="ko-KR" sz="1600" b="1" dirty="0" smtClean="0">
                <a:solidFill>
                  <a:srgbClr val="002060"/>
                </a:solidFill>
              </a:rPr>
              <a:t>(margin-bottom:0</a:t>
            </a:r>
          </a:p>
          <a:p>
            <a:r>
              <a:rPr lang="en-US" altLang="ko-KR" sz="1600" b="1" dirty="0" smtClean="0">
                <a:solidFill>
                  <a:srgbClr val="002060"/>
                </a:solidFill>
              </a:rPr>
              <a:t> padding:top:7px)</a:t>
            </a:r>
            <a:r>
              <a:rPr lang="ko-KR" altLang="en-US" sz="1600" b="1" dirty="0" smtClean="0">
                <a:solidFill>
                  <a:srgbClr val="FF0000"/>
                </a:solidFill>
              </a:rPr>
              <a:t>값을 가진다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  <p:sp>
        <p:nvSpPr>
          <p:cNvPr id="7" name="아래쪽 화살표 6"/>
          <p:cNvSpPr/>
          <p:nvPr/>
        </p:nvSpPr>
        <p:spPr>
          <a:xfrm>
            <a:off x="3214678" y="2357430"/>
            <a:ext cx="214314" cy="21431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2928926" y="2643182"/>
            <a:ext cx="2436886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solidFill>
                  <a:srgbClr val="FF0000"/>
                </a:solidFill>
              </a:rPr>
              <a:t>select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태그도</a:t>
            </a:r>
            <a:endParaRPr lang="en-US" altLang="ko-KR" sz="1400" b="1" dirty="0" smtClean="0">
              <a:solidFill>
                <a:srgbClr val="FF0000"/>
              </a:solidFill>
            </a:endParaRPr>
          </a:p>
          <a:p>
            <a:r>
              <a:rPr lang="en-US" altLang="ko-KR" sz="1400" b="1" dirty="0" smtClean="0">
                <a:solidFill>
                  <a:srgbClr val="FF0000"/>
                </a:solidFill>
              </a:rPr>
              <a:t>input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와 동일하게</a:t>
            </a:r>
            <a:endParaRPr lang="en-US" altLang="ko-KR" sz="1400" b="1" dirty="0" smtClean="0">
              <a:solidFill>
                <a:srgbClr val="FF0000"/>
              </a:solidFill>
            </a:endParaRPr>
          </a:p>
          <a:p>
            <a:r>
              <a:rPr lang="en-US" altLang="ko-KR" sz="1400" b="1" dirty="0" smtClean="0">
                <a:solidFill>
                  <a:srgbClr val="FF0000"/>
                </a:solidFill>
              </a:rPr>
              <a:t>width:100%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가 적용이 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9" name="오른쪽 화살표 8"/>
          <p:cNvSpPr/>
          <p:nvPr/>
        </p:nvSpPr>
        <p:spPr>
          <a:xfrm rot="5400000">
            <a:off x="7393801" y="2107397"/>
            <a:ext cx="285752" cy="2143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6143820" y="1285860"/>
            <a:ext cx="300018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</a:rPr>
              <a:t>부트스트랩에서 사용하는 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input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과</a:t>
            </a:r>
            <a:endParaRPr lang="en-US" altLang="ko-KR" sz="1400" b="1" dirty="0" smtClean="0">
              <a:solidFill>
                <a:srgbClr val="FF0000"/>
              </a:solidFill>
            </a:endParaRPr>
          </a:p>
          <a:p>
            <a:r>
              <a:rPr lang="en-US" altLang="ko-KR" sz="1400" b="1" dirty="0" err="1" smtClean="0">
                <a:solidFill>
                  <a:srgbClr val="FF0000"/>
                </a:solidFill>
              </a:rPr>
              <a:t>Textarea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부분에 마우스로 클릭하면</a:t>
            </a:r>
            <a:endParaRPr lang="en-US" altLang="ko-KR" sz="1400" b="1" dirty="0" smtClean="0">
              <a:solidFill>
                <a:srgbClr val="FF0000"/>
              </a:solidFill>
            </a:endParaRPr>
          </a:p>
          <a:p>
            <a:r>
              <a:rPr lang="en-US" altLang="ko-KR" sz="1400" b="1" dirty="0" smtClean="0">
                <a:solidFill>
                  <a:srgbClr val="002060"/>
                </a:solidFill>
              </a:rPr>
              <a:t>:focus</a:t>
            </a:r>
            <a:r>
              <a:rPr lang="ko-KR" altLang="en-US" sz="1400" b="1" dirty="0" smtClean="0">
                <a:solidFill>
                  <a:srgbClr val="002060"/>
                </a:solidFill>
              </a:rPr>
              <a:t>속성이 적용이 된다</a:t>
            </a:r>
            <a:r>
              <a:rPr lang="en-US" altLang="ko-KR" sz="1400" b="1" dirty="0" smtClean="0">
                <a:solidFill>
                  <a:srgbClr val="002060"/>
                </a:solidFill>
              </a:rPr>
              <a:t>.</a:t>
            </a:r>
            <a:endParaRPr lang="ko-KR" altLang="en-US" sz="1400" b="1" dirty="0">
              <a:solidFill>
                <a:srgbClr val="00206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510056" y="2571744"/>
            <a:ext cx="36339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</a:rPr>
              <a:t>테두리 색상과 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CSS3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의 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box-shadow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속성이</a:t>
            </a:r>
            <a:endParaRPr lang="en-US" altLang="ko-KR" sz="1400" b="1" dirty="0" smtClean="0">
              <a:solidFill>
                <a:srgbClr val="FF0000"/>
              </a:solidFill>
            </a:endParaRPr>
          </a:p>
          <a:p>
            <a:r>
              <a:rPr lang="ko-KR" altLang="en-US" sz="1400" b="1" dirty="0" smtClean="0">
                <a:solidFill>
                  <a:srgbClr val="FF0000"/>
                </a:solidFill>
              </a:rPr>
              <a:t>적용이 된다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.(</a:t>
            </a:r>
            <a:r>
              <a:rPr lang="en-US" altLang="ko-KR" sz="1400" b="1" dirty="0" err="1" smtClean="0">
                <a:solidFill>
                  <a:srgbClr val="FF0000"/>
                </a:solidFill>
              </a:rPr>
              <a:t>input,textarea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가 활성화시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)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12" name="아래쪽 화살표 11"/>
          <p:cNvSpPr/>
          <p:nvPr/>
        </p:nvSpPr>
        <p:spPr>
          <a:xfrm>
            <a:off x="3214678" y="5500702"/>
            <a:ext cx="214314" cy="21431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857488" y="6072206"/>
            <a:ext cx="33709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solidFill>
                  <a:srgbClr val="FF0000"/>
                </a:solidFill>
              </a:rPr>
              <a:t>form-control-static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을 부여하지 않으면</a:t>
            </a:r>
            <a:endParaRPr lang="en-US" altLang="ko-KR" sz="1400" b="1" dirty="0" smtClean="0">
              <a:solidFill>
                <a:srgbClr val="FF0000"/>
              </a:solidFill>
            </a:endParaRPr>
          </a:p>
          <a:p>
            <a:r>
              <a:rPr lang="en-US" altLang="ko-KR" sz="1400" b="1" dirty="0" smtClean="0">
                <a:solidFill>
                  <a:srgbClr val="FF0000"/>
                </a:solidFill>
              </a:rPr>
              <a:t>Label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과 정렬이 틀어진다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.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4282" y="5857892"/>
            <a:ext cx="2643206" cy="10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5" name="아래쪽 화살표 14"/>
          <p:cNvSpPr/>
          <p:nvPr/>
        </p:nvSpPr>
        <p:spPr>
          <a:xfrm rot="5400000">
            <a:off x="2678893" y="6250801"/>
            <a:ext cx="285752" cy="21431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 smtClean="0"/>
              <a:t>html5</a:t>
            </a:r>
            <a:r>
              <a:rPr lang="ko-KR" altLang="en-US" sz="2400" dirty="0" smtClean="0"/>
              <a:t>에서의 입력양식 스타일적용</a:t>
            </a:r>
            <a:r>
              <a:rPr lang="en-US" altLang="ko-KR" sz="2400" dirty="0" smtClean="0"/>
              <a:t>(4)</a:t>
            </a:r>
            <a:endParaRPr lang="ko-KR" altLang="en-US" sz="2400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2" y="1857364"/>
            <a:ext cx="8643997" cy="48577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아래쪽 화살표 4"/>
          <p:cNvSpPr/>
          <p:nvPr/>
        </p:nvSpPr>
        <p:spPr>
          <a:xfrm rot="13358086">
            <a:off x="3655071" y="1764056"/>
            <a:ext cx="285752" cy="35719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857620" y="1142984"/>
            <a:ext cx="50369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smtClean="0">
                <a:solidFill>
                  <a:srgbClr val="FF0000"/>
                </a:solidFill>
              </a:rPr>
              <a:t>부트스트랩도 </a:t>
            </a:r>
            <a:r>
              <a:rPr lang="en-US" altLang="ko-KR" sz="1600" b="1" dirty="0" smtClean="0">
                <a:solidFill>
                  <a:srgbClr val="FF0000"/>
                </a:solidFill>
              </a:rPr>
              <a:t>disabled</a:t>
            </a:r>
            <a:r>
              <a:rPr lang="ko-KR" altLang="en-US" sz="1600" b="1" dirty="0" smtClean="0">
                <a:solidFill>
                  <a:srgbClr val="FF0000"/>
                </a:solidFill>
              </a:rPr>
              <a:t>속성을 적용시키면</a:t>
            </a:r>
            <a:endParaRPr lang="en-US" altLang="ko-KR" sz="1600" b="1" dirty="0" smtClean="0">
              <a:solidFill>
                <a:srgbClr val="FF0000"/>
              </a:solidFill>
            </a:endParaRPr>
          </a:p>
          <a:p>
            <a:r>
              <a:rPr lang="ko-KR" altLang="en-US" sz="1600" b="1" dirty="0" smtClean="0">
                <a:solidFill>
                  <a:srgbClr val="FF0000"/>
                </a:solidFill>
              </a:rPr>
              <a:t>부트스트랩의 고유 디자인으로 </a:t>
            </a:r>
            <a:r>
              <a:rPr lang="en-US" altLang="ko-KR" sz="1600" b="1" dirty="0" smtClean="0">
                <a:solidFill>
                  <a:srgbClr val="FF0000"/>
                </a:solidFill>
              </a:rPr>
              <a:t>disabled</a:t>
            </a:r>
            <a:r>
              <a:rPr lang="ko-KR" altLang="en-US" sz="1600" b="1" dirty="0" smtClean="0">
                <a:solidFill>
                  <a:srgbClr val="FF0000"/>
                </a:solidFill>
              </a:rPr>
              <a:t>상태가 된다</a:t>
            </a:r>
            <a:r>
              <a:rPr lang="en-US" altLang="ko-KR" sz="1600" b="1" dirty="0" smtClean="0">
                <a:solidFill>
                  <a:srgbClr val="FF0000"/>
                </a:solidFill>
              </a:rPr>
              <a:t>.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  <p:sp>
        <p:nvSpPr>
          <p:cNvPr id="7" name="오른쪽 화살표 6"/>
          <p:cNvSpPr/>
          <p:nvPr/>
        </p:nvSpPr>
        <p:spPr>
          <a:xfrm>
            <a:off x="2500298" y="5072074"/>
            <a:ext cx="214314" cy="2143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2714612" y="4929198"/>
            <a:ext cx="297709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err="1" smtClean="0">
                <a:solidFill>
                  <a:srgbClr val="FF0000"/>
                </a:solidFill>
              </a:rPr>
              <a:t>fieldset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부분 또한 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disabled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속성을</a:t>
            </a:r>
            <a:endParaRPr lang="en-US" altLang="ko-KR" sz="1400" b="1" dirty="0" smtClean="0">
              <a:solidFill>
                <a:srgbClr val="FF0000"/>
              </a:solidFill>
            </a:endParaRPr>
          </a:p>
          <a:p>
            <a:r>
              <a:rPr lang="ko-KR" altLang="en-US" sz="1400" b="1" dirty="0" smtClean="0">
                <a:solidFill>
                  <a:srgbClr val="FF0000"/>
                </a:solidFill>
              </a:rPr>
              <a:t>지정하면 해당 </a:t>
            </a:r>
            <a:r>
              <a:rPr lang="en-US" altLang="ko-KR" sz="1400" b="1" dirty="0" err="1" smtClean="0">
                <a:solidFill>
                  <a:srgbClr val="FF0000"/>
                </a:solidFill>
              </a:rPr>
              <a:t>fieldset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을 비활성화</a:t>
            </a:r>
            <a:endParaRPr lang="en-US" altLang="ko-KR" sz="1400" b="1" dirty="0" smtClean="0">
              <a:solidFill>
                <a:srgbClr val="FF0000"/>
              </a:solidFill>
            </a:endParaRPr>
          </a:p>
          <a:p>
            <a:r>
              <a:rPr lang="ko-KR" altLang="en-US" sz="1400" b="1" dirty="0" smtClean="0">
                <a:solidFill>
                  <a:srgbClr val="FF0000"/>
                </a:solidFill>
              </a:rPr>
              <a:t>해줄 </a:t>
            </a:r>
            <a:r>
              <a:rPr lang="ko-KR" altLang="en-US" sz="1400" b="1" dirty="0" err="1" smtClean="0">
                <a:solidFill>
                  <a:srgbClr val="FF0000"/>
                </a:solidFill>
              </a:rPr>
              <a:t>수있다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.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 smtClean="0"/>
              <a:t>html5</a:t>
            </a:r>
            <a:r>
              <a:rPr lang="ko-KR" altLang="en-US" sz="2400" dirty="0" smtClean="0"/>
              <a:t>에서의 입력양식 스타일적용</a:t>
            </a:r>
            <a:r>
              <a:rPr lang="en-US" altLang="ko-KR" sz="2400" dirty="0" smtClean="0"/>
              <a:t>(5)</a:t>
            </a:r>
            <a:br>
              <a:rPr lang="en-US" altLang="ko-KR" sz="2400" dirty="0" smtClean="0"/>
            </a:br>
            <a:r>
              <a:rPr lang="en-US" altLang="ko-KR" sz="2400" b="1" dirty="0" smtClean="0">
                <a:solidFill>
                  <a:srgbClr val="FF0000"/>
                </a:solidFill>
              </a:rPr>
              <a:t>(has-</a:t>
            </a:r>
            <a:r>
              <a:rPr lang="en-US" altLang="ko-KR" sz="2400" b="1" dirty="0" err="1" smtClean="0">
                <a:solidFill>
                  <a:srgbClr val="FF0000"/>
                </a:solidFill>
              </a:rPr>
              <a:t>success,has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-</a:t>
            </a:r>
            <a:r>
              <a:rPr lang="en-US" altLang="ko-KR" sz="2400" b="1" dirty="0" err="1" smtClean="0">
                <a:solidFill>
                  <a:srgbClr val="FF0000"/>
                </a:solidFill>
              </a:rPr>
              <a:t>warning,has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-error, input-</a:t>
            </a:r>
            <a:r>
              <a:rPr lang="en-US" altLang="ko-KR" sz="2400" b="1" dirty="0" err="1" smtClean="0">
                <a:solidFill>
                  <a:srgbClr val="FF0000"/>
                </a:solidFill>
              </a:rPr>
              <a:t>lg,input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-</a:t>
            </a:r>
            <a:r>
              <a:rPr lang="en-US" altLang="ko-KR" sz="2400" b="1" dirty="0" err="1" smtClean="0">
                <a:solidFill>
                  <a:srgbClr val="FF0000"/>
                </a:solidFill>
              </a:rPr>
              <a:t>sm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)</a:t>
            </a:r>
            <a:endParaRPr lang="ko-KR" altLang="en-US" sz="2400" b="1" dirty="0">
              <a:solidFill>
                <a:srgbClr val="FF0000"/>
              </a:solidFill>
            </a:endParaRP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1857364"/>
            <a:ext cx="8407446" cy="44291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3786182" y="2071678"/>
            <a:ext cx="2563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solidFill>
                  <a:srgbClr val="FF0000"/>
                </a:solidFill>
              </a:rPr>
              <a:t>has-success(</a:t>
            </a:r>
            <a:r>
              <a:rPr lang="ko-KR" altLang="en-US" sz="1600" b="1" dirty="0" smtClean="0">
                <a:solidFill>
                  <a:srgbClr val="FF0000"/>
                </a:solidFill>
              </a:rPr>
              <a:t>성공의 의미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6" name="오른쪽 화살표 5"/>
          <p:cNvSpPr/>
          <p:nvPr/>
        </p:nvSpPr>
        <p:spPr>
          <a:xfrm>
            <a:off x="3428992" y="2143116"/>
            <a:ext cx="357190" cy="2857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857620" y="2786058"/>
            <a:ext cx="2634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solidFill>
                  <a:srgbClr val="FF0000"/>
                </a:solidFill>
              </a:rPr>
              <a:t>has-warning(</a:t>
            </a:r>
            <a:r>
              <a:rPr lang="ko-KR" altLang="en-US" sz="1600" b="1" dirty="0" smtClean="0">
                <a:solidFill>
                  <a:srgbClr val="FF0000"/>
                </a:solidFill>
              </a:rPr>
              <a:t>경고의 의미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8" name="오른쪽 화살표 7"/>
          <p:cNvSpPr/>
          <p:nvPr/>
        </p:nvSpPr>
        <p:spPr>
          <a:xfrm>
            <a:off x="3500430" y="2857496"/>
            <a:ext cx="357190" cy="2857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857620" y="3500438"/>
            <a:ext cx="2322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solidFill>
                  <a:srgbClr val="FF0000"/>
                </a:solidFill>
              </a:rPr>
              <a:t>has-error(</a:t>
            </a:r>
            <a:r>
              <a:rPr lang="ko-KR" altLang="en-US" sz="1600" b="1" dirty="0" smtClean="0">
                <a:solidFill>
                  <a:srgbClr val="FF0000"/>
                </a:solidFill>
              </a:rPr>
              <a:t>실패의 의미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10" name="오른쪽 화살표 9"/>
          <p:cNvSpPr/>
          <p:nvPr/>
        </p:nvSpPr>
        <p:spPr>
          <a:xfrm>
            <a:off x="3500430" y="3571876"/>
            <a:ext cx="357190" cy="2857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아래쪽 화살표 10"/>
          <p:cNvSpPr/>
          <p:nvPr/>
        </p:nvSpPr>
        <p:spPr>
          <a:xfrm>
            <a:off x="5643570" y="3929066"/>
            <a:ext cx="357190" cy="28575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4286248" y="4286256"/>
            <a:ext cx="4007828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smtClean="0">
                <a:solidFill>
                  <a:srgbClr val="FF0000"/>
                </a:solidFill>
              </a:rPr>
              <a:t>각 </a:t>
            </a:r>
            <a:r>
              <a:rPr lang="ko-KR" altLang="en-US" sz="1600" b="1" dirty="0" err="1" smtClean="0">
                <a:solidFill>
                  <a:srgbClr val="FF0000"/>
                </a:solidFill>
              </a:rPr>
              <a:t>선택자는</a:t>
            </a:r>
            <a:r>
              <a:rPr lang="ko-KR" altLang="en-US" sz="1600" b="1" dirty="0" smtClean="0">
                <a:solidFill>
                  <a:srgbClr val="FF0000"/>
                </a:solidFill>
              </a:rPr>
              <a:t> </a:t>
            </a:r>
            <a:r>
              <a:rPr lang="en-US" altLang="ko-KR" sz="1600" b="1" dirty="0" smtClean="0">
                <a:solidFill>
                  <a:srgbClr val="FF0000"/>
                </a:solidFill>
              </a:rPr>
              <a:t>label</a:t>
            </a:r>
            <a:r>
              <a:rPr lang="ko-KR" altLang="en-US" sz="1600" b="1" dirty="0" smtClean="0">
                <a:solidFill>
                  <a:srgbClr val="FF0000"/>
                </a:solidFill>
              </a:rPr>
              <a:t>과</a:t>
            </a:r>
            <a:endParaRPr lang="en-US" altLang="ko-KR" sz="1600" b="1" dirty="0" smtClean="0">
              <a:solidFill>
                <a:srgbClr val="FF0000"/>
              </a:solidFill>
            </a:endParaRPr>
          </a:p>
          <a:p>
            <a:r>
              <a:rPr lang="en-US" altLang="ko-KR" sz="1600" b="1" dirty="0" smtClean="0">
                <a:solidFill>
                  <a:srgbClr val="FF0000"/>
                </a:solidFill>
              </a:rPr>
              <a:t>Input</a:t>
            </a:r>
            <a:r>
              <a:rPr lang="ko-KR" altLang="en-US" sz="1600" b="1" dirty="0" smtClean="0">
                <a:solidFill>
                  <a:srgbClr val="FF0000"/>
                </a:solidFill>
              </a:rPr>
              <a:t>을 감싸는 </a:t>
            </a:r>
            <a:r>
              <a:rPr lang="en-US" altLang="ko-KR" sz="1600" b="1" dirty="0" smtClean="0">
                <a:solidFill>
                  <a:srgbClr val="FF0000"/>
                </a:solidFill>
              </a:rPr>
              <a:t>div</a:t>
            </a:r>
            <a:r>
              <a:rPr lang="ko-KR" altLang="en-US" sz="1600" b="1" dirty="0" smtClean="0">
                <a:solidFill>
                  <a:srgbClr val="FF0000"/>
                </a:solidFill>
              </a:rPr>
              <a:t>태그에 적용하면 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13" name="아래쪽 화살표 12"/>
          <p:cNvSpPr/>
          <p:nvPr/>
        </p:nvSpPr>
        <p:spPr>
          <a:xfrm>
            <a:off x="3929058" y="5643578"/>
            <a:ext cx="285752" cy="21431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3643306" y="6000768"/>
            <a:ext cx="48692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solidFill>
                  <a:srgbClr val="FF0000"/>
                </a:solidFill>
              </a:rPr>
              <a:t>input </a:t>
            </a:r>
            <a:r>
              <a:rPr lang="ko-KR" altLang="en-US" sz="1600" b="1" dirty="0" smtClean="0">
                <a:solidFill>
                  <a:srgbClr val="FF0000"/>
                </a:solidFill>
              </a:rPr>
              <a:t>태그내부에 </a:t>
            </a:r>
            <a:r>
              <a:rPr lang="en-US" altLang="ko-KR" sz="1600" b="1" dirty="0" smtClean="0">
                <a:solidFill>
                  <a:srgbClr val="FF0000"/>
                </a:solidFill>
              </a:rPr>
              <a:t>input-</a:t>
            </a:r>
            <a:r>
              <a:rPr lang="en-US" altLang="ko-KR" sz="1600" b="1" dirty="0" err="1" smtClean="0">
                <a:solidFill>
                  <a:srgbClr val="FF0000"/>
                </a:solidFill>
              </a:rPr>
              <a:t>lg,input</a:t>
            </a:r>
            <a:r>
              <a:rPr lang="en-US" altLang="ko-KR" sz="1600" b="1" dirty="0" smtClean="0">
                <a:solidFill>
                  <a:srgbClr val="FF0000"/>
                </a:solidFill>
              </a:rPr>
              <a:t>-</a:t>
            </a:r>
            <a:r>
              <a:rPr lang="en-US" altLang="ko-KR" sz="1600" b="1" dirty="0" err="1" smtClean="0">
                <a:solidFill>
                  <a:srgbClr val="FF0000"/>
                </a:solidFill>
              </a:rPr>
              <a:t>sm</a:t>
            </a:r>
            <a:r>
              <a:rPr lang="ko-KR" altLang="en-US" sz="1600" b="1" dirty="0" smtClean="0">
                <a:solidFill>
                  <a:srgbClr val="FF0000"/>
                </a:solidFill>
              </a:rPr>
              <a:t>클래스를 추가</a:t>
            </a:r>
            <a:endParaRPr lang="en-US" altLang="ko-KR" sz="1600" b="1" dirty="0" smtClean="0">
              <a:solidFill>
                <a:srgbClr val="FF0000"/>
              </a:solidFill>
            </a:endParaRPr>
          </a:p>
          <a:p>
            <a:r>
              <a:rPr lang="en-US" altLang="ko-KR" sz="1600" b="1" dirty="0" smtClean="0">
                <a:solidFill>
                  <a:srgbClr val="FF0000"/>
                </a:solidFill>
              </a:rPr>
              <a:t>-&gt;</a:t>
            </a:r>
            <a:r>
              <a:rPr lang="ko-KR" altLang="en-US" sz="1600" b="1" dirty="0" err="1" smtClean="0">
                <a:solidFill>
                  <a:srgbClr val="FF0000"/>
                </a:solidFill>
              </a:rPr>
              <a:t>기본콘트롤</a:t>
            </a:r>
            <a:r>
              <a:rPr lang="ko-KR" altLang="en-US" sz="1600" b="1" dirty="0" smtClean="0">
                <a:solidFill>
                  <a:srgbClr val="FF0000"/>
                </a:solidFill>
              </a:rPr>
              <a:t> 보다 크거나 작게 설정할 수가 있다</a:t>
            </a:r>
            <a:r>
              <a:rPr lang="en-US" altLang="ko-KR" sz="1600" b="1" dirty="0" smtClean="0">
                <a:solidFill>
                  <a:srgbClr val="FF0000"/>
                </a:solidFill>
              </a:rPr>
              <a:t>.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 smtClean="0"/>
              <a:t>html5</a:t>
            </a:r>
            <a:r>
              <a:rPr lang="ko-KR" altLang="en-US" sz="2400" dirty="0" smtClean="0"/>
              <a:t>에서의 입력양식 스타일적용</a:t>
            </a:r>
            <a:r>
              <a:rPr lang="en-US" altLang="ko-KR" sz="2400" dirty="0" smtClean="0"/>
              <a:t>(6)</a:t>
            </a:r>
            <a:br>
              <a:rPr lang="en-US" altLang="ko-KR" sz="2400" dirty="0" smtClean="0"/>
            </a:br>
            <a:r>
              <a:rPr lang="en-US" altLang="ko-KR" sz="2400" dirty="0" smtClean="0"/>
              <a:t>(class=“col-sm-2 col-lg-2</a:t>
            </a:r>
            <a:r>
              <a:rPr lang="ko-KR" altLang="en-US" sz="2400" dirty="0" smtClean="0"/>
              <a:t>외</a:t>
            </a:r>
            <a:r>
              <a:rPr lang="en-US" altLang="ko-KR" sz="2400" dirty="0" smtClean="0"/>
              <a:t>)</a:t>
            </a:r>
            <a:endParaRPr lang="ko-KR" altLang="en-US" sz="2400" dirty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2" y="1785926"/>
            <a:ext cx="7548435" cy="37814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000232" y="4980973"/>
            <a:ext cx="6858016" cy="18770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오른쪽 화살표 5"/>
          <p:cNvSpPr/>
          <p:nvPr/>
        </p:nvSpPr>
        <p:spPr>
          <a:xfrm>
            <a:off x="4643438" y="1643050"/>
            <a:ext cx="285752" cy="2857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5286380" y="1285860"/>
            <a:ext cx="3307316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err="1" smtClean="0">
                <a:solidFill>
                  <a:srgbClr val="FF0000"/>
                </a:solidFill>
              </a:rPr>
              <a:t>그리드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 시스템을 이용해서 </a:t>
            </a:r>
            <a:r>
              <a:rPr lang="ko-KR" altLang="en-US" sz="1400" b="1" dirty="0" err="1" smtClean="0">
                <a:solidFill>
                  <a:srgbClr val="FF0000"/>
                </a:solidFill>
              </a:rPr>
              <a:t>컬럼의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 크기</a:t>
            </a:r>
            <a:endParaRPr lang="en-US" altLang="ko-KR" sz="1400" b="1" dirty="0" smtClean="0">
              <a:solidFill>
                <a:srgbClr val="FF0000"/>
              </a:solidFill>
            </a:endParaRPr>
          </a:p>
          <a:p>
            <a:r>
              <a:rPr lang="ko-KR" altLang="en-US" sz="1400" b="1" dirty="0" smtClean="0">
                <a:solidFill>
                  <a:srgbClr val="FF0000"/>
                </a:solidFill>
              </a:rPr>
              <a:t>도 조절이 가능하다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. 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해당 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input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태그를</a:t>
            </a:r>
            <a:endParaRPr lang="en-US" altLang="ko-KR" sz="1400" b="1" dirty="0" smtClean="0">
              <a:solidFill>
                <a:srgbClr val="FF0000"/>
              </a:solidFill>
            </a:endParaRPr>
          </a:p>
          <a:p>
            <a:r>
              <a:rPr lang="en-US" altLang="ko-KR" sz="1400" b="1" dirty="0" smtClean="0">
                <a:solidFill>
                  <a:srgbClr val="FF0000"/>
                </a:solidFill>
              </a:rPr>
              <a:t>div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태그로 </a:t>
            </a:r>
            <a:r>
              <a:rPr lang="ko-KR" altLang="en-US" sz="1400" b="1" dirty="0" err="1" smtClean="0">
                <a:solidFill>
                  <a:srgbClr val="FF0000"/>
                </a:solidFill>
              </a:rPr>
              <a:t>감싼후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 </a:t>
            </a:r>
            <a:r>
              <a:rPr lang="ko-KR" altLang="en-US" sz="1400" b="1" dirty="0" err="1" smtClean="0">
                <a:solidFill>
                  <a:srgbClr val="FF0000"/>
                </a:solidFill>
              </a:rPr>
              <a:t>그리드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 시스템에서</a:t>
            </a:r>
            <a:endParaRPr lang="en-US" altLang="ko-KR" sz="1400" b="1" dirty="0" smtClean="0">
              <a:solidFill>
                <a:srgbClr val="FF0000"/>
              </a:solidFill>
            </a:endParaRPr>
          </a:p>
          <a:p>
            <a:r>
              <a:rPr lang="ko-KR" altLang="en-US" sz="1400" b="1" dirty="0" smtClean="0">
                <a:solidFill>
                  <a:srgbClr val="FF0000"/>
                </a:solidFill>
              </a:rPr>
              <a:t>사용하는 클래스 </a:t>
            </a:r>
            <a:r>
              <a:rPr lang="ko-KR" altLang="en-US" sz="1400" b="1" dirty="0" err="1" smtClean="0">
                <a:solidFill>
                  <a:srgbClr val="FF0000"/>
                </a:solidFill>
              </a:rPr>
              <a:t>선택자를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 적용해 주면</a:t>
            </a:r>
            <a:endParaRPr lang="en-US" altLang="ko-KR" sz="1400" b="1" dirty="0" smtClean="0">
              <a:solidFill>
                <a:srgbClr val="FF0000"/>
              </a:solidFill>
            </a:endParaRPr>
          </a:p>
          <a:p>
            <a:r>
              <a:rPr lang="ko-KR" altLang="en-US" sz="1400" b="1" dirty="0" smtClean="0">
                <a:solidFill>
                  <a:srgbClr val="FF0000"/>
                </a:solidFill>
              </a:rPr>
              <a:t>됩니다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.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8" name="오른쪽 화살표 7"/>
          <p:cNvSpPr/>
          <p:nvPr/>
        </p:nvSpPr>
        <p:spPr>
          <a:xfrm rot="21190660">
            <a:off x="3444953" y="4016464"/>
            <a:ext cx="285752" cy="2857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4429124" y="3643314"/>
            <a:ext cx="471487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solidFill>
                  <a:srgbClr val="FF0000"/>
                </a:solidFill>
              </a:rPr>
              <a:t>Input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부분에 값을 어떻게 입력해야 하는지에 대한</a:t>
            </a:r>
            <a:endParaRPr lang="en-US" altLang="ko-KR" sz="1400" b="1" dirty="0" smtClean="0">
              <a:solidFill>
                <a:srgbClr val="FF0000"/>
              </a:solidFill>
            </a:endParaRPr>
          </a:p>
          <a:p>
            <a:r>
              <a:rPr lang="ko-KR" altLang="en-US" sz="1400" b="1" dirty="0" smtClean="0">
                <a:solidFill>
                  <a:srgbClr val="FF0000"/>
                </a:solidFill>
              </a:rPr>
              <a:t>도움말이 필요한 경우 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&lt;span class=“help-block”&gt;..</a:t>
            </a:r>
          </a:p>
          <a:p>
            <a:r>
              <a:rPr lang="en-US" altLang="ko-KR" sz="1400" b="1" dirty="0" smtClean="0">
                <a:solidFill>
                  <a:srgbClr val="FF0000"/>
                </a:solidFill>
              </a:rPr>
              <a:t>&lt;/span&gt;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과 같은 인라인 태그를 이용해서 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,help-block</a:t>
            </a:r>
          </a:p>
          <a:p>
            <a:r>
              <a:rPr lang="ko-KR" altLang="en-US" sz="1400" b="1" dirty="0" smtClean="0">
                <a:solidFill>
                  <a:srgbClr val="FF0000"/>
                </a:solidFill>
              </a:rPr>
              <a:t>이란 클래스 </a:t>
            </a:r>
            <a:r>
              <a:rPr lang="ko-KR" altLang="en-US" sz="1400" b="1" dirty="0" err="1" smtClean="0">
                <a:solidFill>
                  <a:srgbClr val="FF0000"/>
                </a:solidFill>
              </a:rPr>
              <a:t>선택자를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 적용하면 된다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.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2844" y="274638"/>
            <a:ext cx="9001156" cy="1143000"/>
          </a:xfrm>
        </p:spPr>
        <p:txBody>
          <a:bodyPr>
            <a:normAutofit fontScale="90000"/>
          </a:bodyPr>
          <a:lstStyle/>
          <a:p>
            <a:r>
              <a:rPr lang="ko-KR" altLang="en-US" sz="2400" dirty="0" smtClean="0"/>
              <a:t>버튼과 이미지 </a:t>
            </a:r>
            <a:r>
              <a:rPr lang="en-US" altLang="ko-KR" sz="2400" dirty="0" smtClean="0"/>
              <a:t>,</a:t>
            </a:r>
            <a:r>
              <a:rPr lang="ko-KR" altLang="en-US" sz="2400" dirty="0" err="1" smtClean="0"/>
              <a:t>헬퍼클래스</a:t>
            </a:r>
            <a:r>
              <a:rPr lang="en-US" altLang="ko-KR" sz="2400" dirty="0" smtClean="0"/>
              <a:t>(1)</a:t>
            </a:r>
            <a:br>
              <a:rPr lang="en-US" altLang="ko-KR" sz="2400" dirty="0" smtClean="0"/>
            </a:br>
            <a:r>
              <a:rPr lang="en-US" altLang="ko-KR" sz="2400" b="1" dirty="0" smtClean="0">
                <a:solidFill>
                  <a:srgbClr val="FF0000"/>
                </a:solidFill>
              </a:rPr>
              <a:t>(class=“</a:t>
            </a:r>
            <a:r>
              <a:rPr lang="en-US" altLang="ko-KR" sz="2400" b="1" dirty="0" err="1" smtClean="0">
                <a:solidFill>
                  <a:srgbClr val="FF0000"/>
                </a:solidFill>
              </a:rPr>
              <a:t>btn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 </a:t>
            </a:r>
            <a:r>
              <a:rPr lang="en-US" altLang="ko-KR" sz="2400" b="1" dirty="0" err="1" smtClean="0">
                <a:solidFill>
                  <a:srgbClr val="FF0000"/>
                </a:solidFill>
              </a:rPr>
              <a:t>btn-default,btn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 </a:t>
            </a:r>
            <a:r>
              <a:rPr lang="en-US" altLang="ko-KR" sz="2400" b="1" dirty="0" err="1" smtClean="0">
                <a:solidFill>
                  <a:srgbClr val="FF0000"/>
                </a:solidFill>
              </a:rPr>
              <a:t>btn-primary,btn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 </a:t>
            </a:r>
            <a:r>
              <a:rPr lang="en-US" altLang="ko-KR" sz="2400" b="1" dirty="0" err="1" smtClean="0">
                <a:solidFill>
                  <a:srgbClr val="FF0000"/>
                </a:solidFill>
              </a:rPr>
              <a:t>btn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 </a:t>
            </a:r>
            <a:r>
              <a:rPr lang="en-US" altLang="ko-KR" sz="2400" b="1" dirty="0" err="1" smtClean="0">
                <a:solidFill>
                  <a:srgbClr val="FF0000"/>
                </a:solidFill>
              </a:rPr>
              <a:t>btn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-success)</a:t>
            </a:r>
            <a:br>
              <a:rPr lang="en-US" altLang="ko-KR" sz="2400" b="1" dirty="0" smtClean="0">
                <a:solidFill>
                  <a:srgbClr val="FF0000"/>
                </a:solidFill>
              </a:rPr>
            </a:br>
            <a:r>
              <a:rPr lang="en-US" altLang="ko-KR" sz="2400" b="1" dirty="0" smtClean="0">
                <a:solidFill>
                  <a:srgbClr val="FF0000"/>
                </a:solidFill>
              </a:rPr>
              <a:t>(class=</a:t>
            </a:r>
            <a:r>
              <a:rPr lang="en-US" altLang="ko-KR" sz="2400" b="1" dirty="0" err="1" smtClean="0">
                <a:solidFill>
                  <a:srgbClr val="FF0000"/>
                </a:solidFill>
              </a:rPr>
              <a:t>btn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 </a:t>
            </a:r>
            <a:r>
              <a:rPr lang="en-US" altLang="ko-KR" sz="2400" b="1" dirty="0" err="1" smtClean="0">
                <a:solidFill>
                  <a:srgbClr val="FF0000"/>
                </a:solidFill>
              </a:rPr>
              <a:t>btn-info,btn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 </a:t>
            </a:r>
            <a:r>
              <a:rPr lang="en-US" altLang="ko-KR" sz="2400" b="1" dirty="0" err="1" smtClean="0">
                <a:solidFill>
                  <a:srgbClr val="FF0000"/>
                </a:solidFill>
              </a:rPr>
              <a:t>btn-warning,btn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 </a:t>
            </a:r>
            <a:r>
              <a:rPr lang="en-US" altLang="ko-KR" sz="2400" b="1" dirty="0" err="1" smtClean="0">
                <a:solidFill>
                  <a:srgbClr val="FF0000"/>
                </a:solidFill>
              </a:rPr>
              <a:t>btn-danger,btn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 </a:t>
            </a:r>
            <a:r>
              <a:rPr lang="en-US" altLang="ko-KR" sz="2400" b="1" dirty="0" err="1" smtClean="0">
                <a:solidFill>
                  <a:srgbClr val="FF0000"/>
                </a:solidFill>
              </a:rPr>
              <a:t>btn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-link)</a:t>
            </a:r>
            <a:endParaRPr lang="ko-KR" altLang="en-US" sz="2400" b="1" dirty="0">
              <a:solidFill>
                <a:srgbClr val="FF0000"/>
              </a:solidFill>
            </a:endParaRPr>
          </a:p>
        </p:txBody>
      </p:sp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1714488"/>
            <a:ext cx="8201025" cy="4572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오른쪽 화살표 5"/>
          <p:cNvSpPr/>
          <p:nvPr/>
        </p:nvSpPr>
        <p:spPr>
          <a:xfrm rot="19800651">
            <a:off x="4976696" y="2713322"/>
            <a:ext cx="357190" cy="2857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5500694" y="2143116"/>
            <a:ext cx="306526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</a:rPr>
              <a:t>기본 클래스 </a:t>
            </a:r>
            <a:r>
              <a:rPr lang="ko-KR" altLang="en-US" sz="1400" b="1" dirty="0" err="1" smtClean="0">
                <a:solidFill>
                  <a:srgbClr val="FF0000"/>
                </a:solidFill>
              </a:rPr>
              <a:t>선택자는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 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.</a:t>
            </a:r>
            <a:r>
              <a:rPr lang="en-US" altLang="ko-KR" sz="1400" b="1" dirty="0" err="1" smtClean="0">
                <a:solidFill>
                  <a:srgbClr val="FF0000"/>
                </a:solidFill>
              </a:rPr>
              <a:t>btn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을 적용</a:t>
            </a:r>
            <a:endParaRPr lang="en-US" altLang="ko-KR" sz="1400" b="1" dirty="0" smtClean="0">
              <a:solidFill>
                <a:srgbClr val="FF0000"/>
              </a:solidFill>
            </a:endParaRPr>
          </a:p>
          <a:p>
            <a:r>
              <a:rPr lang="ko-KR" altLang="en-US" sz="1400" b="1" dirty="0" smtClean="0">
                <a:solidFill>
                  <a:srgbClr val="FF0000"/>
                </a:solidFill>
              </a:rPr>
              <a:t>하며 여기에 추가적으로 </a:t>
            </a:r>
            <a:r>
              <a:rPr lang="ko-KR" altLang="en-US" sz="1400" b="1" dirty="0" err="1" smtClean="0">
                <a:solidFill>
                  <a:srgbClr val="FF0000"/>
                </a:solidFill>
              </a:rPr>
              <a:t>다양한버튼</a:t>
            </a:r>
            <a:endParaRPr lang="en-US" altLang="ko-KR" sz="1400" b="1" dirty="0" smtClean="0">
              <a:solidFill>
                <a:srgbClr val="FF0000"/>
              </a:solidFill>
            </a:endParaRPr>
          </a:p>
          <a:p>
            <a:r>
              <a:rPr lang="ko-KR" altLang="en-US" sz="1400" b="1" dirty="0" smtClean="0">
                <a:solidFill>
                  <a:srgbClr val="FF0000"/>
                </a:solidFill>
              </a:rPr>
              <a:t>효과가 가능하다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.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357686" y="3571876"/>
            <a:ext cx="39838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solidFill>
                  <a:srgbClr val="FF0000"/>
                </a:solidFill>
              </a:rPr>
              <a:t>&lt;button&gt;&lt;/button&gt;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 이용해 만든 버튼의 경우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 smtClean="0"/>
              <a:t>부트스트랩의 </a:t>
            </a:r>
            <a:r>
              <a:rPr lang="en-US" altLang="ko-KR" sz="2400" dirty="0" smtClean="0"/>
              <a:t>template</a:t>
            </a:r>
            <a:r>
              <a:rPr lang="ko-KR" altLang="en-US" sz="2400" dirty="0" smtClean="0"/>
              <a:t>구조 </a:t>
            </a:r>
            <a:r>
              <a:rPr lang="en-US" altLang="ko-KR" sz="2400" dirty="0" smtClean="0"/>
              <a:t>(2)</a:t>
            </a:r>
            <a:endParaRPr lang="ko-KR" altLang="en-US" sz="240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34" y="2000240"/>
            <a:ext cx="8001056" cy="44291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오른쪽 화살표 4"/>
          <p:cNvSpPr/>
          <p:nvPr/>
        </p:nvSpPr>
        <p:spPr>
          <a:xfrm>
            <a:off x="2285984" y="3500438"/>
            <a:ext cx="357190" cy="2857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2786050" y="3500438"/>
            <a:ext cx="48702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solidFill>
                  <a:srgbClr val="FF0000"/>
                </a:solidFill>
              </a:rPr>
              <a:t>Html5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태그가 적용되지 않는 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IE9 </a:t>
            </a:r>
            <a:r>
              <a:rPr lang="ko-KR" altLang="en-US" sz="1400" b="1" dirty="0" err="1" smtClean="0">
                <a:solidFill>
                  <a:srgbClr val="FF0000"/>
                </a:solidFill>
              </a:rPr>
              <a:t>버전이하의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 </a:t>
            </a:r>
            <a:r>
              <a:rPr lang="ko-KR" altLang="en-US" sz="1400" b="1" dirty="0" err="1" smtClean="0">
                <a:solidFill>
                  <a:srgbClr val="FF0000"/>
                </a:solidFill>
              </a:rPr>
              <a:t>부라우저에서</a:t>
            </a:r>
            <a:endParaRPr lang="en-US" altLang="ko-KR" sz="1400" b="1" dirty="0" smtClean="0">
              <a:solidFill>
                <a:srgbClr val="FF0000"/>
              </a:solidFill>
            </a:endParaRPr>
          </a:p>
          <a:p>
            <a:r>
              <a:rPr lang="en-US" altLang="ko-KR" sz="1400" b="1" dirty="0" smtClean="0">
                <a:solidFill>
                  <a:srgbClr val="FF0000"/>
                </a:solidFill>
              </a:rPr>
              <a:t>Html5 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태그들이 적용될 수 있게 만들어주는 부분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7" name="오른쪽 화살표 6"/>
          <p:cNvSpPr/>
          <p:nvPr/>
        </p:nvSpPr>
        <p:spPr>
          <a:xfrm rot="16683670">
            <a:off x="7631748" y="4768875"/>
            <a:ext cx="357190" cy="2857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4929190" y="4286256"/>
            <a:ext cx="35025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err="1" smtClean="0">
                <a:solidFill>
                  <a:srgbClr val="FF0000"/>
                </a:solidFill>
              </a:rPr>
              <a:t>jQuery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를 호출 </a:t>
            </a:r>
            <a:r>
              <a:rPr lang="ko-KR" altLang="en-US" sz="1400" b="1" dirty="0" err="1" smtClean="0">
                <a:solidFill>
                  <a:srgbClr val="FF0000"/>
                </a:solidFill>
              </a:rPr>
              <a:t>하는부분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(CDN 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방법 사용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)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9" name="오른쪽 화살표 8"/>
          <p:cNvSpPr/>
          <p:nvPr/>
        </p:nvSpPr>
        <p:spPr>
          <a:xfrm rot="1559816">
            <a:off x="3704145" y="6046679"/>
            <a:ext cx="495238" cy="2857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4286248" y="6143644"/>
            <a:ext cx="48577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</a:rPr>
              <a:t>부트스트랩에서 사용하는 자바스크립트를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 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적용하는 부분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 smtClean="0"/>
              <a:t>버튼과 이미지 </a:t>
            </a:r>
            <a:r>
              <a:rPr lang="en-US" altLang="ko-KR" sz="2400" dirty="0" smtClean="0"/>
              <a:t>,</a:t>
            </a:r>
            <a:r>
              <a:rPr lang="ko-KR" altLang="en-US" sz="2400" dirty="0" err="1" smtClean="0"/>
              <a:t>헬퍼클래스</a:t>
            </a:r>
            <a:r>
              <a:rPr lang="en-US" altLang="ko-KR" sz="2400" dirty="0" smtClean="0"/>
              <a:t>(2)</a:t>
            </a:r>
            <a:endParaRPr lang="ko-KR" altLang="en-US" sz="2400" dirty="0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596" y="2500306"/>
            <a:ext cx="8067675" cy="40195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857224" y="1214422"/>
            <a:ext cx="3902735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002060"/>
                </a:solidFill>
              </a:rPr>
              <a:t>기본적인 버튼을 만드는 방법  </a:t>
            </a:r>
            <a:endParaRPr lang="en-US" altLang="ko-KR" sz="1400" b="1" dirty="0" smtClean="0">
              <a:solidFill>
                <a:srgbClr val="002060"/>
              </a:solidFill>
            </a:endParaRPr>
          </a:p>
          <a:p>
            <a:endParaRPr lang="en-US" altLang="ko-KR" sz="1400" b="1" dirty="0" smtClean="0">
              <a:solidFill>
                <a:srgbClr val="FF0000"/>
              </a:solidFill>
            </a:endParaRPr>
          </a:p>
          <a:p>
            <a:r>
              <a:rPr lang="en-US" altLang="ko-KR" sz="1400" b="1" dirty="0" smtClean="0">
                <a:solidFill>
                  <a:srgbClr val="FF0000"/>
                </a:solidFill>
              </a:rPr>
              <a:t>1.&lt;button&gt;&lt;/button&gt;</a:t>
            </a:r>
          </a:p>
          <a:p>
            <a:r>
              <a:rPr lang="en-US" altLang="ko-KR" sz="1400" b="1" dirty="0" smtClean="0">
                <a:solidFill>
                  <a:srgbClr val="FF0000"/>
                </a:solidFill>
              </a:rPr>
              <a:t>2.&lt;input type=“button”&gt;</a:t>
            </a:r>
          </a:p>
          <a:p>
            <a:r>
              <a:rPr lang="en-US" altLang="ko-KR" sz="1400" b="1" dirty="0" smtClean="0">
                <a:solidFill>
                  <a:srgbClr val="FF0000"/>
                </a:solidFill>
              </a:rPr>
              <a:t>3.&lt;a </a:t>
            </a:r>
            <a:r>
              <a:rPr lang="en-US" altLang="ko-KR" sz="1400" b="1" dirty="0" err="1" smtClean="0">
                <a:solidFill>
                  <a:srgbClr val="FF0000"/>
                </a:solidFill>
              </a:rPr>
              <a:t>href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=“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링크주소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”&gt; a 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태그를 이용한 버튼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643570" y="2428868"/>
            <a:ext cx="26965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solidFill>
                  <a:srgbClr val="FF0000"/>
                </a:solidFill>
              </a:rPr>
              <a:t>input type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을 이용해 만든 버튼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357818" y="4357694"/>
            <a:ext cx="27687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</a:rPr>
              <a:t>링크를 이용해 만든 버튼의 경우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 smtClean="0"/>
              <a:t>버튼과 이미지 </a:t>
            </a:r>
            <a:r>
              <a:rPr lang="en-US" altLang="ko-KR" sz="2400" dirty="0" smtClean="0"/>
              <a:t>,</a:t>
            </a:r>
            <a:r>
              <a:rPr lang="ko-KR" altLang="en-US" sz="2400" dirty="0" err="1" smtClean="0"/>
              <a:t>헬퍼</a:t>
            </a:r>
            <a:r>
              <a:rPr lang="ko-KR" altLang="en-US" sz="2400" dirty="0" smtClean="0"/>
              <a:t> 클래스</a:t>
            </a:r>
            <a:r>
              <a:rPr lang="en-US" altLang="ko-KR" sz="2400" dirty="0" smtClean="0"/>
              <a:t>(2)-</a:t>
            </a:r>
            <a:r>
              <a:rPr lang="ko-KR" altLang="en-US" sz="2400" dirty="0" smtClean="0"/>
              <a:t>실행결과</a:t>
            </a:r>
            <a:endParaRPr lang="ko-KR" altLang="en-US" sz="2400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3000372"/>
            <a:ext cx="8501090" cy="32357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857224" y="1500174"/>
            <a:ext cx="3902735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0070C0"/>
                </a:solidFill>
              </a:rPr>
              <a:t>화면에 출력된 기본적인 버튼의 모양들 </a:t>
            </a:r>
            <a:endParaRPr lang="en-US" altLang="ko-KR" sz="1400" b="1" dirty="0" smtClean="0">
              <a:solidFill>
                <a:srgbClr val="0070C0"/>
              </a:solidFill>
            </a:endParaRPr>
          </a:p>
          <a:p>
            <a:endParaRPr lang="en-US" altLang="ko-KR" sz="1400" b="1" dirty="0" smtClean="0">
              <a:solidFill>
                <a:srgbClr val="0070C0"/>
              </a:solidFill>
            </a:endParaRPr>
          </a:p>
          <a:p>
            <a:r>
              <a:rPr lang="en-US" altLang="ko-KR" sz="1400" b="1" dirty="0" smtClean="0">
                <a:solidFill>
                  <a:srgbClr val="0070C0"/>
                </a:solidFill>
              </a:rPr>
              <a:t>1.&lt;button&gt;&lt;/button&gt;</a:t>
            </a:r>
          </a:p>
          <a:p>
            <a:r>
              <a:rPr lang="en-US" altLang="ko-KR" sz="1400" b="1" dirty="0" smtClean="0">
                <a:solidFill>
                  <a:srgbClr val="0070C0"/>
                </a:solidFill>
              </a:rPr>
              <a:t>2.&lt;input type=“button”&gt;</a:t>
            </a:r>
          </a:p>
          <a:p>
            <a:r>
              <a:rPr lang="en-US" altLang="ko-KR" sz="1400" b="1" dirty="0" smtClean="0">
                <a:solidFill>
                  <a:srgbClr val="0070C0"/>
                </a:solidFill>
              </a:rPr>
              <a:t>3.&lt;a </a:t>
            </a:r>
            <a:r>
              <a:rPr lang="en-US" altLang="ko-KR" sz="1400" b="1" dirty="0" err="1" smtClean="0">
                <a:solidFill>
                  <a:srgbClr val="0070C0"/>
                </a:solidFill>
              </a:rPr>
              <a:t>href</a:t>
            </a:r>
            <a:r>
              <a:rPr lang="en-US" altLang="ko-KR" sz="1400" b="1" dirty="0" smtClean="0">
                <a:solidFill>
                  <a:srgbClr val="0070C0"/>
                </a:solidFill>
              </a:rPr>
              <a:t>=“</a:t>
            </a:r>
            <a:r>
              <a:rPr lang="ko-KR" altLang="en-US" sz="1400" b="1" dirty="0" smtClean="0">
                <a:solidFill>
                  <a:srgbClr val="0070C0"/>
                </a:solidFill>
              </a:rPr>
              <a:t>링크주소</a:t>
            </a:r>
            <a:r>
              <a:rPr lang="en-US" altLang="ko-KR" sz="1400" b="1" dirty="0" smtClean="0">
                <a:solidFill>
                  <a:srgbClr val="0070C0"/>
                </a:solidFill>
              </a:rPr>
              <a:t>”&gt; a </a:t>
            </a:r>
            <a:r>
              <a:rPr lang="ko-KR" altLang="en-US" sz="1400" b="1" dirty="0" smtClean="0">
                <a:solidFill>
                  <a:srgbClr val="0070C0"/>
                </a:solidFill>
              </a:rPr>
              <a:t>태그를 이용한 버튼</a:t>
            </a:r>
            <a:endParaRPr lang="ko-KR" altLang="en-US" sz="1400" b="1" dirty="0">
              <a:solidFill>
                <a:srgbClr val="0070C0"/>
              </a:solidFill>
            </a:endParaRPr>
          </a:p>
        </p:txBody>
      </p:sp>
      <p:sp>
        <p:nvSpPr>
          <p:cNvPr id="6" name="아래쪽 화살표 5"/>
          <p:cNvSpPr/>
          <p:nvPr/>
        </p:nvSpPr>
        <p:spPr>
          <a:xfrm rot="5214363">
            <a:off x="4464791" y="3267430"/>
            <a:ext cx="295235" cy="35114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857752" y="3286124"/>
            <a:ext cx="26805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solidFill>
                  <a:srgbClr val="FF0000"/>
                </a:solidFill>
              </a:rPr>
              <a:t>class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속성에 </a:t>
            </a:r>
            <a:r>
              <a:rPr lang="en-US" altLang="ko-KR" sz="1400" b="1" dirty="0" err="1" smtClean="0">
                <a:solidFill>
                  <a:srgbClr val="FF0000"/>
                </a:solidFill>
              </a:rPr>
              <a:t>btn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을 부여한 경우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 smtClean="0"/>
              <a:t>버튼과 이미지</a:t>
            </a:r>
            <a:r>
              <a:rPr lang="en-US" altLang="ko-KR" sz="2400" dirty="0" smtClean="0"/>
              <a:t>,</a:t>
            </a:r>
            <a:r>
              <a:rPr lang="ko-KR" altLang="en-US" sz="2400" dirty="0" err="1" smtClean="0"/>
              <a:t>헬퍼</a:t>
            </a:r>
            <a:r>
              <a:rPr lang="ko-KR" altLang="en-US" sz="2400" dirty="0" smtClean="0"/>
              <a:t> 클래스</a:t>
            </a:r>
            <a:r>
              <a:rPr lang="en-US" altLang="ko-KR" sz="2400" dirty="0" smtClean="0"/>
              <a:t>(3)-</a:t>
            </a:r>
            <a:r>
              <a:rPr lang="ko-KR" altLang="en-US" sz="2400" dirty="0" smtClean="0"/>
              <a:t>버튼의 크기 조절</a:t>
            </a:r>
            <a:r>
              <a:rPr lang="en-US" altLang="ko-KR" sz="2400" dirty="0" smtClean="0"/>
              <a:t/>
            </a:r>
            <a:br>
              <a:rPr lang="en-US" altLang="ko-KR" sz="2400" dirty="0" smtClean="0"/>
            </a:br>
            <a:r>
              <a:rPr lang="en-US" altLang="ko-KR" sz="2400" b="1" dirty="0" smtClean="0">
                <a:solidFill>
                  <a:srgbClr val="FF0000"/>
                </a:solidFill>
              </a:rPr>
              <a:t>(.</a:t>
            </a:r>
            <a:r>
              <a:rPr lang="en-US" altLang="ko-KR" sz="2400" b="1" dirty="0" err="1" smtClean="0">
                <a:solidFill>
                  <a:srgbClr val="FF0000"/>
                </a:solidFill>
              </a:rPr>
              <a:t>btn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 </a:t>
            </a:r>
            <a:r>
              <a:rPr lang="ko-KR" altLang="en-US" sz="2400" b="1" dirty="0" smtClean="0">
                <a:solidFill>
                  <a:srgbClr val="FF0000"/>
                </a:solidFill>
              </a:rPr>
              <a:t>클래스 </a:t>
            </a:r>
            <a:r>
              <a:rPr lang="ko-KR" altLang="en-US" sz="2400" b="1" dirty="0" err="1" smtClean="0">
                <a:solidFill>
                  <a:srgbClr val="FF0000"/>
                </a:solidFill>
              </a:rPr>
              <a:t>선택자에</a:t>
            </a:r>
            <a:r>
              <a:rPr lang="ko-KR" altLang="en-US" sz="2400" b="1" dirty="0" smtClean="0">
                <a:solidFill>
                  <a:srgbClr val="FF0000"/>
                </a:solidFill>
              </a:rPr>
              <a:t> 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.</a:t>
            </a:r>
            <a:r>
              <a:rPr lang="en-US" altLang="ko-KR" sz="2400" b="1" dirty="0" err="1" smtClean="0">
                <a:solidFill>
                  <a:srgbClr val="FF0000"/>
                </a:solidFill>
              </a:rPr>
              <a:t>btn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-</a:t>
            </a:r>
            <a:r>
              <a:rPr lang="en-US" altLang="ko-KR" sz="2400" b="1" dirty="0" err="1" smtClean="0">
                <a:solidFill>
                  <a:srgbClr val="FF0000"/>
                </a:solidFill>
              </a:rPr>
              <a:t>lg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, .</a:t>
            </a:r>
            <a:r>
              <a:rPr lang="en-US" altLang="ko-KR" sz="2400" b="1" dirty="0" err="1" smtClean="0">
                <a:solidFill>
                  <a:srgbClr val="FF0000"/>
                </a:solidFill>
              </a:rPr>
              <a:t>btn-sm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, .</a:t>
            </a:r>
            <a:r>
              <a:rPr lang="en-US" altLang="ko-KR" sz="2400" b="1" dirty="0" err="1" smtClean="0">
                <a:solidFill>
                  <a:srgbClr val="FF0000"/>
                </a:solidFill>
              </a:rPr>
              <a:t>btn-xs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 </a:t>
            </a:r>
            <a:r>
              <a:rPr lang="ko-KR" altLang="en-US" sz="2400" b="1" dirty="0" smtClean="0">
                <a:solidFill>
                  <a:srgbClr val="FF0000"/>
                </a:solidFill>
              </a:rPr>
              <a:t>추가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)</a:t>
            </a:r>
            <a:endParaRPr lang="ko-KR" altLang="en-US" sz="2400" b="1" dirty="0">
              <a:solidFill>
                <a:srgbClr val="FF0000"/>
              </a:solidFill>
            </a:endParaRPr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844" y="1714488"/>
            <a:ext cx="8429652" cy="4760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오른쪽 화살표 4"/>
          <p:cNvSpPr/>
          <p:nvPr/>
        </p:nvSpPr>
        <p:spPr>
          <a:xfrm>
            <a:off x="6786578" y="1785926"/>
            <a:ext cx="285752" cy="2857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7143768" y="1785926"/>
            <a:ext cx="17331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err="1" smtClean="0">
                <a:solidFill>
                  <a:srgbClr val="FF0000"/>
                </a:solidFill>
              </a:rPr>
              <a:t>btn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-</a:t>
            </a:r>
            <a:r>
              <a:rPr lang="en-US" altLang="ko-KR" sz="1400" b="1" dirty="0" err="1" smtClean="0">
                <a:solidFill>
                  <a:srgbClr val="FF0000"/>
                </a:solidFill>
              </a:rPr>
              <a:t>lg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 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큰 버튼생성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7" name="오른쪽 화살표 6"/>
          <p:cNvSpPr/>
          <p:nvPr/>
        </p:nvSpPr>
        <p:spPr>
          <a:xfrm>
            <a:off x="6929454" y="3143248"/>
            <a:ext cx="285752" cy="2857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7144735" y="3143248"/>
            <a:ext cx="19992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err="1" smtClean="0">
                <a:solidFill>
                  <a:srgbClr val="FF0000"/>
                </a:solidFill>
              </a:rPr>
              <a:t>btn-sm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 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작은 버튼생성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9" name="오른쪽 화살표 8"/>
          <p:cNvSpPr/>
          <p:nvPr/>
        </p:nvSpPr>
        <p:spPr>
          <a:xfrm>
            <a:off x="7053643" y="3857628"/>
            <a:ext cx="285752" cy="2857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7358082" y="3714752"/>
            <a:ext cx="15712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err="1" smtClean="0">
                <a:solidFill>
                  <a:srgbClr val="FF0000"/>
                </a:solidFill>
              </a:rPr>
              <a:t>btn-xs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 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아주 작은</a:t>
            </a:r>
            <a:endParaRPr lang="en-US" altLang="ko-KR" sz="1400" b="1" dirty="0" smtClean="0">
              <a:solidFill>
                <a:srgbClr val="FF0000"/>
              </a:solidFill>
            </a:endParaRPr>
          </a:p>
          <a:p>
            <a:r>
              <a:rPr lang="ko-KR" altLang="en-US" sz="1400" b="1" dirty="0" smtClean="0">
                <a:solidFill>
                  <a:srgbClr val="FF0000"/>
                </a:solidFill>
              </a:rPr>
              <a:t> 버튼생성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11" name="오른쪽 화살표 10"/>
          <p:cNvSpPr/>
          <p:nvPr/>
        </p:nvSpPr>
        <p:spPr>
          <a:xfrm>
            <a:off x="6072198" y="2500306"/>
            <a:ext cx="285752" cy="2857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6429388" y="2500306"/>
            <a:ext cx="13244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</a:rPr>
              <a:t>기본 버튼생성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13" name="오른쪽 화살표 12"/>
          <p:cNvSpPr/>
          <p:nvPr/>
        </p:nvSpPr>
        <p:spPr>
          <a:xfrm>
            <a:off x="1643042" y="4429132"/>
            <a:ext cx="357190" cy="3571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2143108" y="4429132"/>
            <a:ext cx="69236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err="1" smtClean="0">
                <a:solidFill>
                  <a:srgbClr val="FF0000"/>
                </a:solidFill>
              </a:rPr>
              <a:t>btn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-block 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클래스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=&gt;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블록레벨 크기의 버튼을 만드는 경우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(</a:t>
            </a:r>
            <a:r>
              <a:rPr lang="ko-KR" altLang="en-US" sz="1400" b="1" dirty="0" err="1" smtClean="0">
                <a:solidFill>
                  <a:srgbClr val="FF0000"/>
                </a:solidFill>
              </a:rPr>
              <a:t>모달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 윈도우 작성시 필요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)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16" name="오른쪽 화살표 15"/>
          <p:cNvSpPr/>
          <p:nvPr/>
        </p:nvSpPr>
        <p:spPr>
          <a:xfrm>
            <a:off x="6643702" y="6000768"/>
            <a:ext cx="285752" cy="2143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7072330" y="6000768"/>
            <a:ext cx="18790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solidFill>
                  <a:srgbClr val="FF0000"/>
                </a:solidFill>
              </a:rPr>
              <a:t>disabled=&gt;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비활성화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 smtClean="0"/>
              <a:t>버튼과 이미지</a:t>
            </a:r>
            <a:r>
              <a:rPr lang="en-US" altLang="ko-KR" sz="2400" dirty="0" smtClean="0"/>
              <a:t>,</a:t>
            </a:r>
            <a:r>
              <a:rPr lang="ko-KR" altLang="en-US" sz="2400" dirty="0" err="1" smtClean="0"/>
              <a:t>헬퍼</a:t>
            </a:r>
            <a:r>
              <a:rPr lang="ko-KR" altLang="en-US" sz="2400" dirty="0" smtClean="0"/>
              <a:t> 클래스</a:t>
            </a:r>
            <a:r>
              <a:rPr lang="en-US" altLang="ko-KR" sz="2400" dirty="0" smtClean="0"/>
              <a:t>(3)-</a:t>
            </a:r>
            <a:r>
              <a:rPr lang="ko-KR" altLang="en-US" sz="2400" dirty="0" smtClean="0"/>
              <a:t>실행결과</a:t>
            </a:r>
            <a:endParaRPr lang="ko-KR" altLang="en-US" sz="2400" dirty="0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28662" y="2214554"/>
            <a:ext cx="7572428" cy="31432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 smtClean="0"/>
              <a:t>버튼과 이미지</a:t>
            </a:r>
            <a:r>
              <a:rPr lang="en-US" altLang="ko-KR" sz="2400" dirty="0" smtClean="0"/>
              <a:t>,</a:t>
            </a:r>
            <a:r>
              <a:rPr lang="ko-KR" altLang="en-US" sz="2400" dirty="0" err="1" smtClean="0"/>
              <a:t>헬퍼</a:t>
            </a:r>
            <a:r>
              <a:rPr lang="ko-KR" altLang="en-US" sz="2400" dirty="0" smtClean="0"/>
              <a:t> 클래스</a:t>
            </a:r>
            <a:r>
              <a:rPr lang="en-US" altLang="ko-KR" sz="2400" dirty="0" smtClean="0"/>
              <a:t>(4)-</a:t>
            </a:r>
            <a:r>
              <a:rPr lang="ko-KR" altLang="en-US" sz="2400" dirty="0" smtClean="0"/>
              <a:t>이미지처리</a:t>
            </a:r>
            <a:endParaRPr lang="ko-KR" altLang="en-US" sz="2400" dirty="0"/>
          </a:p>
        </p:txBody>
      </p:sp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58" y="1785926"/>
            <a:ext cx="8501122" cy="48577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2000232" y="1571612"/>
            <a:ext cx="45977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</a:rPr>
              <a:t>부트스트랩에서의 이미지 처리 클래스는 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3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가지가 있다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.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00298" y="4071942"/>
            <a:ext cx="21050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</a:rPr>
              <a:t>둥근 모서리 만들어준다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500298" y="4929198"/>
            <a:ext cx="19094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</a:rPr>
              <a:t>원형으로 만들어준다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.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428860" y="5715016"/>
            <a:ext cx="25731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solidFill>
                  <a:srgbClr val="FF0000"/>
                </a:solidFill>
              </a:rPr>
              <a:t> </a:t>
            </a:r>
            <a:r>
              <a:rPr lang="ko-KR" altLang="en-US" sz="1400" b="1" dirty="0" err="1" smtClean="0">
                <a:solidFill>
                  <a:srgbClr val="FF0000"/>
                </a:solidFill>
              </a:rPr>
              <a:t>썸네일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 이미지를 만들어준다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10" name="아래쪽 화살표 9"/>
          <p:cNvSpPr/>
          <p:nvPr/>
        </p:nvSpPr>
        <p:spPr>
          <a:xfrm rot="6876957">
            <a:off x="6833106" y="5118602"/>
            <a:ext cx="285752" cy="28575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6215074" y="4357694"/>
            <a:ext cx="90281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err="1" smtClean="0">
                <a:solidFill>
                  <a:srgbClr val="FF0000"/>
                </a:solidFill>
              </a:rPr>
              <a:t>썸네일은</a:t>
            </a:r>
            <a:endParaRPr lang="en-US" altLang="ko-KR" sz="1400" b="1" dirty="0" smtClean="0">
              <a:solidFill>
                <a:srgbClr val="FF0000"/>
              </a:solidFill>
            </a:endParaRPr>
          </a:p>
          <a:p>
            <a:r>
              <a:rPr lang="ko-KR" altLang="en-US" sz="1400" b="1" dirty="0" smtClean="0">
                <a:solidFill>
                  <a:srgbClr val="FF0000"/>
                </a:solidFill>
              </a:rPr>
              <a:t>테두리가</a:t>
            </a:r>
            <a:endParaRPr lang="en-US" altLang="ko-KR" sz="1400" b="1" dirty="0" smtClean="0">
              <a:solidFill>
                <a:srgbClr val="FF0000"/>
              </a:solidFill>
            </a:endParaRPr>
          </a:p>
          <a:p>
            <a:r>
              <a:rPr lang="ko-KR" altLang="en-US" sz="1400" b="1" dirty="0" smtClean="0">
                <a:solidFill>
                  <a:srgbClr val="FF0000"/>
                </a:solidFill>
              </a:rPr>
              <a:t>쳐진다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.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 smtClean="0"/>
              <a:t>버튼과 이미지</a:t>
            </a:r>
            <a:r>
              <a:rPr lang="en-US" altLang="ko-KR" sz="2400" dirty="0" smtClean="0"/>
              <a:t>,</a:t>
            </a:r>
            <a:r>
              <a:rPr lang="ko-KR" altLang="en-US" sz="2400" dirty="0" err="1" smtClean="0"/>
              <a:t>헬퍼</a:t>
            </a:r>
            <a:r>
              <a:rPr lang="ko-KR" altLang="en-US" sz="2400" dirty="0" smtClean="0"/>
              <a:t> 클래스</a:t>
            </a:r>
            <a:r>
              <a:rPr lang="en-US" altLang="ko-KR" sz="2400" dirty="0" smtClean="0"/>
              <a:t>(5)-</a:t>
            </a:r>
            <a:r>
              <a:rPr lang="ko-KR" altLang="en-US" sz="2400" b="1" dirty="0" err="1" smtClean="0">
                <a:solidFill>
                  <a:srgbClr val="FF0000"/>
                </a:solidFill>
              </a:rPr>
              <a:t>반응형</a:t>
            </a:r>
            <a:r>
              <a:rPr lang="ko-KR" altLang="en-US" sz="2400" b="1" dirty="0" smtClean="0">
                <a:solidFill>
                  <a:srgbClr val="FF0000"/>
                </a:solidFill>
              </a:rPr>
              <a:t> 이미지처리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/>
            </a:r>
            <a:br>
              <a:rPr lang="en-US" altLang="ko-KR" sz="2400" b="1" dirty="0" smtClean="0">
                <a:solidFill>
                  <a:srgbClr val="FF0000"/>
                </a:solidFill>
              </a:rPr>
            </a:br>
            <a:r>
              <a:rPr lang="en-US" altLang="ko-KR" sz="2400" b="1" dirty="0" smtClean="0">
                <a:solidFill>
                  <a:srgbClr val="FF0000"/>
                </a:solidFill>
              </a:rPr>
              <a:t>(class=“</a:t>
            </a:r>
            <a:r>
              <a:rPr lang="en-US" altLang="ko-KR" sz="2400" b="1" dirty="0" err="1" smtClean="0">
                <a:solidFill>
                  <a:srgbClr val="FF0000"/>
                </a:solidFill>
              </a:rPr>
              <a:t>img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-responsive”)</a:t>
            </a:r>
            <a:endParaRPr lang="ko-KR" altLang="en-US" sz="2400" b="1" dirty="0">
              <a:solidFill>
                <a:srgbClr val="FF0000"/>
              </a:solidFill>
            </a:endParaRPr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2" y="1643050"/>
            <a:ext cx="8643966" cy="46956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오른쪽 화살표 4"/>
          <p:cNvSpPr/>
          <p:nvPr/>
        </p:nvSpPr>
        <p:spPr>
          <a:xfrm rot="18657182">
            <a:off x="5618503" y="2943150"/>
            <a:ext cx="357190" cy="2857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6072198" y="2285992"/>
            <a:ext cx="250299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</a:rPr>
              <a:t>이미지 또한 </a:t>
            </a:r>
            <a:r>
              <a:rPr lang="ko-KR" altLang="en-US" sz="1400" b="1" dirty="0" err="1" smtClean="0">
                <a:solidFill>
                  <a:srgbClr val="FF0000"/>
                </a:solidFill>
              </a:rPr>
              <a:t>반응형으로</a:t>
            </a:r>
            <a:endParaRPr lang="en-US" altLang="ko-KR" sz="1400" b="1" dirty="0" smtClean="0">
              <a:solidFill>
                <a:srgbClr val="FF0000"/>
              </a:solidFill>
            </a:endParaRPr>
          </a:p>
          <a:p>
            <a:r>
              <a:rPr lang="ko-KR" altLang="en-US" sz="1400" b="1" dirty="0" smtClean="0">
                <a:solidFill>
                  <a:srgbClr val="FF0000"/>
                </a:solidFill>
              </a:rPr>
              <a:t>작동하게 되는데 </a:t>
            </a:r>
            <a:r>
              <a:rPr lang="en-US" altLang="ko-KR" sz="1400" b="1" dirty="0" err="1" smtClean="0">
                <a:solidFill>
                  <a:srgbClr val="FF0000"/>
                </a:solidFill>
              </a:rPr>
              <a:t>img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태그에</a:t>
            </a:r>
            <a:endParaRPr lang="en-US" altLang="ko-KR" sz="1400" b="1" dirty="0" smtClean="0">
              <a:solidFill>
                <a:srgbClr val="FF0000"/>
              </a:solidFill>
            </a:endParaRPr>
          </a:p>
          <a:p>
            <a:r>
              <a:rPr lang="en-US" altLang="ko-KR" sz="1400" b="1" dirty="0" err="1" smtClean="0">
                <a:solidFill>
                  <a:srgbClr val="FF0000"/>
                </a:solidFill>
              </a:rPr>
              <a:t>img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-responsive 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적용시킨다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.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 smtClean="0"/>
              <a:t>버튼과 이미지</a:t>
            </a:r>
            <a:r>
              <a:rPr lang="en-US" altLang="ko-KR" sz="2400" dirty="0" smtClean="0"/>
              <a:t>,</a:t>
            </a:r>
            <a:r>
              <a:rPr lang="ko-KR" altLang="en-US" sz="2400" dirty="0" err="1" smtClean="0"/>
              <a:t>헬퍼</a:t>
            </a:r>
            <a:r>
              <a:rPr lang="ko-KR" altLang="en-US" sz="2400" dirty="0" smtClean="0"/>
              <a:t> 클래스</a:t>
            </a:r>
            <a:r>
              <a:rPr lang="en-US" altLang="ko-KR" sz="2400" dirty="0" smtClean="0"/>
              <a:t>(5)-</a:t>
            </a:r>
            <a:r>
              <a:rPr lang="ko-KR" altLang="en-US" sz="2400" b="1" dirty="0" err="1" smtClean="0">
                <a:solidFill>
                  <a:srgbClr val="FF0000"/>
                </a:solidFill>
              </a:rPr>
              <a:t>반응형</a:t>
            </a:r>
            <a:r>
              <a:rPr lang="ko-KR" altLang="en-US" sz="2400" b="1" dirty="0" smtClean="0">
                <a:solidFill>
                  <a:srgbClr val="FF0000"/>
                </a:solidFill>
              </a:rPr>
              <a:t> 이미지처리 실행결과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/>
            </a:r>
            <a:br>
              <a:rPr lang="en-US" altLang="ko-KR" sz="2400" b="1" dirty="0" smtClean="0">
                <a:solidFill>
                  <a:srgbClr val="FF0000"/>
                </a:solidFill>
              </a:rPr>
            </a:br>
            <a:endParaRPr lang="ko-KR" altLang="en-US" sz="2400" dirty="0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596" y="1285860"/>
            <a:ext cx="3786214" cy="32742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867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572087" y="1285860"/>
            <a:ext cx="3571913" cy="42672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오른쪽 화살표 5"/>
          <p:cNvSpPr/>
          <p:nvPr/>
        </p:nvSpPr>
        <p:spPr>
          <a:xfrm>
            <a:off x="4572000" y="2571744"/>
            <a:ext cx="500066" cy="3571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572000" y="5929330"/>
            <a:ext cx="457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</a:rPr>
              <a:t>브라우저의 넓이를 줄이면 다음과 같이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 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세로로 출력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pic>
        <p:nvPicPr>
          <p:cNvPr id="28676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57158" y="4572008"/>
            <a:ext cx="2214578" cy="20907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오른쪽 화살표 8"/>
          <p:cNvSpPr/>
          <p:nvPr/>
        </p:nvSpPr>
        <p:spPr>
          <a:xfrm>
            <a:off x="2643174" y="5072074"/>
            <a:ext cx="357190" cy="3571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3143240" y="5000636"/>
            <a:ext cx="192552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</a:rPr>
              <a:t>브라우저의 크기를</a:t>
            </a:r>
            <a:endParaRPr lang="en-US" altLang="ko-KR" sz="1400" b="1" dirty="0" smtClean="0">
              <a:solidFill>
                <a:srgbClr val="FF0000"/>
              </a:solidFill>
            </a:endParaRPr>
          </a:p>
          <a:p>
            <a:r>
              <a:rPr lang="en-US" altLang="ko-KR" sz="1400" b="1" dirty="0" smtClean="0">
                <a:solidFill>
                  <a:srgbClr val="FF0000"/>
                </a:solidFill>
              </a:rPr>
              <a:t> 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줄이면 기본이미지를</a:t>
            </a:r>
            <a:endParaRPr lang="en-US" altLang="ko-KR" sz="1400" b="1" dirty="0" smtClean="0">
              <a:solidFill>
                <a:srgbClr val="FF0000"/>
              </a:solidFill>
            </a:endParaRPr>
          </a:p>
          <a:p>
            <a:r>
              <a:rPr lang="ko-KR" altLang="en-US" sz="1400" b="1" dirty="0" smtClean="0">
                <a:solidFill>
                  <a:srgbClr val="FF0000"/>
                </a:solidFill>
              </a:rPr>
              <a:t>제외한 모든 이미지의</a:t>
            </a:r>
            <a:endParaRPr lang="en-US" altLang="ko-KR" sz="1400" b="1" dirty="0" smtClean="0">
              <a:solidFill>
                <a:srgbClr val="FF0000"/>
              </a:solidFill>
            </a:endParaRPr>
          </a:p>
          <a:p>
            <a:r>
              <a:rPr lang="ko-KR" altLang="en-US" sz="1400" b="1" dirty="0" smtClean="0">
                <a:solidFill>
                  <a:srgbClr val="FF0000"/>
                </a:solidFill>
              </a:rPr>
              <a:t>크기가 작아진다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.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 smtClean="0"/>
              <a:t>버튼과 이미지</a:t>
            </a:r>
            <a:r>
              <a:rPr lang="en-US" altLang="ko-KR" sz="2400" dirty="0" smtClean="0"/>
              <a:t>,</a:t>
            </a:r>
            <a:r>
              <a:rPr lang="ko-KR" altLang="en-US" sz="2400" dirty="0" err="1" smtClean="0"/>
              <a:t>헬퍼</a:t>
            </a:r>
            <a:r>
              <a:rPr lang="ko-KR" altLang="en-US" sz="2400" dirty="0" smtClean="0"/>
              <a:t> 클래스</a:t>
            </a:r>
            <a:r>
              <a:rPr lang="en-US" altLang="ko-KR" sz="2400" dirty="0" smtClean="0"/>
              <a:t>(6)-</a:t>
            </a:r>
            <a:r>
              <a:rPr lang="ko-KR" altLang="en-US" sz="2400" dirty="0" err="1" smtClean="0"/>
              <a:t>헬퍼클래스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(etc.html </a:t>
            </a:r>
            <a:r>
              <a:rPr lang="ko-KR" altLang="en-US" sz="2400" b="1" dirty="0" smtClean="0">
                <a:solidFill>
                  <a:srgbClr val="FF0000"/>
                </a:solidFill>
              </a:rPr>
              <a:t>작성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)</a:t>
            </a:r>
            <a:br>
              <a:rPr lang="en-US" altLang="ko-KR" sz="2400" b="1" dirty="0" smtClean="0">
                <a:solidFill>
                  <a:srgbClr val="FF0000"/>
                </a:solidFill>
              </a:rPr>
            </a:br>
            <a:r>
              <a:rPr lang="en-US" altLang="ko-KR" sz="2400" b="1" dirty="0" smtClean="0">
                <a:solidFill>
                  <a:srgbClr val="FF0000"/>
                </a:solidFill>
              </a:rPr>
              <a:t>(class=“close”,box1 pull-right,box1 pull-left)</a:t>
            </a:r>
            <a:endParaRPr lang="ko-KR" altLang="en-US" sz="2400" b="1" dirty="0">
              <a:solidFill>
                <a:srgbClr val="FF0000"/>
              </a:solidFill>
            </a:endParaRPr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58" y="2000240"/>
            <a:ext cx="7858180" cy="4500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969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334864" y="1785926"/>
            <a:ext cx="4594854" cy="21431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 smtClean="0"/>
              <a:t>버튼과 이미지</a:t>
            </a:r>
            <a:r>
              <a:rPr lang="en-US" altLang="ko-KR" sz="2400" dirty="0" smtClean="0"/>
              <a:t>,</a:t>
            </a:r>
            <a:r>
              <a:rPr lang="ko-KR" altLang="en-US" sz="2400" dirty="0" err="1" smtClean="0"/>
              <a:t>헬퍼</a:t>
            </a:r>
            <a:r>
              <a:rPr lang="ko-KR" altLang="en-US" sz="2400" dirty="0" smtClean="0"/>
              <a:t> 클래스</a:t>
            </a:r>
            <a:r>
              <a:rPr lang="en-US" altLang="ko-KR" sz="2400" dirty="0" smtClean="0"/>
              <a:t>(7)-</a:t>
            </a:r>
            <a:r>
              <a:rPr lang="ko-KR" altLang="en-US" sz="2400" dirty="0" err="1" smtClean="0"/>
              <a:t>헬퍼클래스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/>
            </a:r>
            <a:br>
              <a:rPr lang="en-US" altLang="ko-KR" sz="2400" b="1" dirty="0" smtClean="0">
                <a:solidFill>
                  <a:srgbClr val="FF0000"/>
                </a:solidFill>
              </a:rPr>
            </a:br>
            <a:r>
              <a:rPr lang="en-US" altLang="ko-KR" sz="2400" b="1" dirty="0" smtClean="0">
                <a:solidFill>
                  <a:srgbClr val="FF0000"/>
                </a:solidFill>
              </a:rPr>
              <a:t>(class=“</a:t>
            </a:r>
            <a:r>
              <a:rPr lang="en-US" altLang="ko-KR" sz="2400" b="1" dirty="0" err="1" smtClean="0">
                <a:solidFill>
                  <a:srgbClr val="FF0000"/>
                </a:solidFill>
              </a:rPr>
              <a:t>clearfix”,show,hide,text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-hide-logo)</a:t>
            </a:r>
            <a:endParaRPr lang="ko-KR" altLang="en-US" sz="2400" dirty="0"/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58" y="1714488"/>
            <a:ext cx="8143900" cy="4996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오른쪽 화살표 4"/>
          <p:cNvSpPr/>
          <p:nvPr/>
        </p:nvSpPr>
        <p:spPr>
          <a:xfrm>
            <a:off x="5429256" y="4143380"/>
            <a:ext cx="285752" cy="2143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5857884" y="4143380"/>
            <a:ext cx="2954591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solidFill>
                  <a:srgbClr val="FF0000"/>
                </a:solidFill>
              </a:rPr>
              <a:t>.pull-right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와 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.pull-left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와 같이</a:t>
            </a:r>
            <a:endParaRPr lang="en-US" altLang="ko-KR" sz="1400" b="1" dirty="0" smtClean="0">
              <a:solidFill>
                <a:srgbClr val="FF0000"/>
              </a:solidFill>
            </a:endParaRPr>
          </a:p>
          <a:p>
            <a:r>
              <a:rPr lang="en-US" altLang="ko-KR" sz="1400" b="1" dirty="0" smtClean="0">
                <a:solidFill>
                  <a:srgbClr val="FF0000"/>
                </a:solidFill>
              </a:rPr>
              <a:t>Float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속성을 이용해서 레이아웃</a:t>
            </a:r>
            <a:endParaRPr lang="en-US" altLang="ko-KR" sz="1400" b="1" dirty="0" smtClean="0">
              <a:solidFill>
                <a:srgbClr val="FF0000"/>
              </a:solidFill>
            </a:endParaRPr>
          </a:p>
          <a:p>
            <a:r>
              <a:rPr lang="ko-KR" altLang="en-US" sz="1400" b="1" dirty="0" smtClean="0">
                <a:solidFill>
                  <a:srgbClr val="FF0000"/>
                </a:solidFill>
              </a:rPr>
              <a:t>을 </a:t>
            </a:r>
            <a:r>
              <a:rPr lang="ko-KR" altLang="en-US" sz="1400" b="1" dirty="0" err="1" smtClean="0">
                <a:solidFill>
                  <a:srgbClr val="FF0000"/>
                </a:solidFill>
              </a:rPr>
              <a:t>잡을때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 경우에 따라서</a:t>
            </a:r>
            <a:endParaRPr lang="en-US" altLang="ko-KR" sz="1400" b="1" dirty="0" smtClean="0">
              <a:solidFill>
                <a:srgbClr val="FF0000"/>
              </a:solidFill>
            </a:endParaRPr>
          </a:p>
          <a:p>
            <a:r>
              <a:rPr lang="en-US" altLang="ko-KR" sz="1400" b="1" dirty="0" smtClean="0">
                <a:solidFill>
                  <a:srgbClr val="FF0000"/>
                </a:solidFill>
              </a:rPr>
              <a:t>Float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부분을 해제할 경우에</a:t>
            </a:r>
            <a:endParaRPr lang="en-US" altLang="ko-KR" sz="1400" b="1" dirty="0" smtClean="0">
              <a:solidFill>
                <a:srgbClr val="FF0000"/>
              </a:solidFill>
            </a:endParaRPr>
          </a:p>
          <a:p>
            <a:r>
              <a:rPr lang="en-US" altLang="ko-KR" sz="1400" b="1" dirty="0" smtClean="0">
                <a:solidFill>
                  <a:srgbClr val="FF0000"/>
                </a:solidFill>
              </a:rPr>
              <a:t>.</a:t>
            </a:r>
            <a:r>
              <a:rPr lang="en-US" altLang="ko-KR" sz="1400" b="1" dirty="0" err="1" smtClean="0">
                <a:solidFill>
                  <a:srgbClr val="FF0000"/>
                </a:solidFill>
              </a:rPr>
              <a:t>clearfix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를 이용하면 박스모델에서</a:t>
            </a:r>
            <a:endParaRPr lang="en-US" altLang="ko-KR" sz="1400" b="1" dirty="0" smtClean="0">
              <a:solidFill>
                <a:srgbClr val="FF0000"/>
              </a:solidFill>
            </a:endParaRPr>
          </a:p>
          <a:p>
            <a:r>
              <a:rPr lang="ko-KR" altLang="en-US" sz="1400" b="1" dirty="0" smtClean="0">
                <a:solidFill>
                  <a:srgbClr val="FF0000"/>
                </a:solidFill>
              </a:rPr>
              <a:t>해제가 된다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.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285852" y="4286256"/>
            <a:ext cx="4062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.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show(</a:t>
            </a:r>
            <a:r>
              <a:rPr lang="ko-KR" altLang="en-US" sz="1400" b="1" dirty="0" err="1" smtClean="0">
                <a:solidFill>
                  <a:srgbClr val="FF0000"/>
                </a:solidFill>
              </a:rPr>
              <a:t>콘텐츠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 보여주기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) .hide(</a:t>
            </a:r>
            <a:r>
              <a:rPr lang="ko-KR" altLang="en-US" sz="1400" b="1" dirty="0" err="1" smtClean="0">
                <a:solidFill>
                  <a:srgbClr val="FF0000"/>
                </a:solidFill>
              </a:rPr>
              <a:t>콘텐츠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 안보이기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8" name="오른쪽 화살표 7"/>
          <p:cNvSpPr/>
          <p:nvPr/>
        </p:nvSpPr>
        <p:spPr>
          <a:xfrm>
            <a:off x="4643438" y="5857892"/>
            <a:ext cx="285752" cy="2143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072066" y="5857892"/>
            <a:ext cx="354456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solidFill>
                  <a:srgbClr val="FF0000"/>
                </a:solidFill>
              </a:rPr>
              <a:t>.text-hide logo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클래스 </a:t>
            </a:r>
            <a:r>
              <a:rPr lang="ko-KR" altLang="en-US" sz="1400" b="1" dirty="0" err="1" smtClean="0">
                <a:solidFill>
                  <a:srgbClr val="FF0000"/>
                </a:solidFill>
              </a:rPr>
              <a:t>선택자를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 적용하면</a:t>
            </a:r>
            <a:endParaRPr lang="en-US" altLang="ko-KR" sz="1400" b="1" dirty="0" smtClean="0">
              <a:solidFill>
                <a:srgbClr val="FF0000"/>
              </a:solidFill>
            </a:endParaRPr>
          </a:p>
          <a:p>
            <a:r>
              <a:rPr lang="ko-KR" altLang="en-US" sz="1400" b="1" dirty="0" smtClean="0">
                <a:solidFill>
                  <a:srgbClr val="FF0000"/>
                </a:solidFill>
              </a:rPr>
              <a:t>텍스트는 감춰지며 그 부분에 배경이</a:t>
            </a:r>
            <a:endParaRPr lang="en-US" altLang="ko-KR" sz="1400" b="1" dirty="0" smtClean="0">
              <a:solidFill>
                <a:srgbClr val="FF0000"/>
              </a:solidFill>
            </a:endParaRPr>
          </a:p>
          <a:p>
            <a:r>
              <a:rPr lang="ko-KR" altLang="en-US" sz="1400" b="1" dirty="0" smtClean="0">
                <a:solidFill>
                  <a:srgbClr val="FF0000"/>
                </a:solidFill>
              </a:rPr>
              <a:t>미지가 출력이 된다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.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643438" y="1500174"/>
            <a:ext cx="378949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 smtClean="0">
                <a:solidFill>
                  <a:srgbClr val="7030A0"/>
                </a:solidFill>
              </a:rPr>
              <a:t>네비게이션바에서는</a:t>
            </a:r>
            <a:r>
              <a:rPr lang="ko-KR" altLang="en-US" sz="1400" dirty="0" smtClean="0">
                <a:solidFill>
                  <a:srgbClr val="7030A0"/>
                </a:solidFill>
              </a:rPr>
              <a:t> 메뉴들을 정렬</a:t>
            </a:r>
            <a:endParaRPr lang="en-US" altLang="ko-KR" sz="1400" dirty="0" smtClean="0">
              <a:solidFill>
                <a:srgbClr val="7030A0"/>
              </a:solidFill>
            </a:endParaRPr>
          </a:p>
          <a:p>
            <a:r>
              <a:rPr lang="en-US" altLang="ko-KR" sz="1400" dirty="0" smtClean="0">
                <a:solidFill>
                  <a:srgbClr val="7030A0"/>
                </a:solidFill>
              </a:rPr>
              <a:t>-&gt;.</a:t>
            </a:r>
            <a:r>
              <a:rPr lang="en-US" altLang="ko-KR" sz="1400" dirty="0" err="1" smtClean="0">
                <a:solidFill>
                  <a:srgbClr val="7030A0"/>
                </a:solidFill>
              </a:rPr>
              <a:t>navbar</a:t>
            </a:r>
            <a:r>
              <a:rPr lang="en-US" altLang="ko-KR" sz="1400" dirty="0" smtClean="0">
                <a:solidFill>
                  <a:srgbClr val="7030A0"/>
                </a:solidFill>
              </a:rPr>
              <a:t>-</a:t>
            </a:r>
            <a:r>
              <a:rPr lang="en-US" altLang="ko-KR" sz="1400" dirty="0" err="1" smtClean="0">
                <a:solidFill>
                  <a:srgbClr val="7030A0"/>
                </a:solidFill>
              </a:rPr>
              <a:t>right,.navbar</a:t>
            </a:r>
            <a:r>
              <a:rPr lang="en-US" altLang="ko-KR" sz="1400" dirty="0" smtClean="0">
                <a:solidFill>
                  <a:srgbClr val="7030A0"/>
                </a:solidFill>
              </a:rPr>
              <a:t>-left</a:t>
            </a:r>
            <a:r>
              <a:rPr lang="ko-KR" altLang="en-US" sz="1400" dirty="0" smtClean="0">
                <a:solidFill>
                  <a:srgbClr val="7030A0"/>
                </a:solidFill>
              </a:rPr>
              <a:t>를 사용해야 한다</a:t>
            </a:r>
            <a:r>
              <a:rPr lang="en-US" altLang="ko-KR" sz="1400" dirty="0" smtClean="0">
                <a:solidFill>
                  <a:srgbClr val="7030A0"/>
                </a:solidFill>
              </a:rPr>
              <a:t>.</a:t>
            </a:r>
          </a:p>
          <a:p>
            <a:r>
              <a:rPr lang="en-US" altLang="ko-KR" sz="1400" dirty="0" smtClean="0">
                <a:solidFill>
                  <a:srgbClr val="7030A0"/>
                </a:solidFill>
              </a:rPr>
              <a:t>.pull-right, .pull-left</a:t>
            </a:r>
            <a:r>
              <a:rPr lang="ko-KR" altLang="en-US" sz="1400" dirty="0" smtClean="0">
                <a:solidFill>
                  <a:srgbClr val="7030A0"/>
                </a:solidFill>
              </a:rPr>
              <a:t>사용하면 </a:t>
            </a:r>
            <a:r>
              <a:rPr lang="ko-KR" altLang="en-US" sz="1400" dirty="0" err="1" smtClean="0">
                <a:solidFill>
                  <a:srgbClr val="7030A0"/>
                </a:solidFill>
              </a:rPr>
              <a:t>안된다</a:t>
            </a:r>
            <a:r>
              <a:rPr lang="en-US" altLang="ko-KR" sz="1400" dirty="0" smtClean="0">
                <a:solidFill>
                  <a:srgbClr val="7030A0"/>
                </a:solidFill>
              </a:rPr>
              <a:t>.</a:t>
            </a:r>
            <a:endParaRPr lang="ko-KR" altLang="en-US" sz="1400" dirty="0">
              <a:solidFill>
                <a:srgbClr val="7030A0"/>
              </a:solidFill>
            </a:endParaRPr>
          </a:p>
        </p:txBody>
      </p:sp>
      <p:sp>
        <p:nvSpPr>
          <p:cNvPr id="11" name="오른쪽 화살표 10"/>
          <p:cNvSpPr/>
          <p:nvPr/>
        </p:nvSpPr>
        <p:spPr>
          <a:xfrm rot="19919021">
            <a:off x="4214810" y="1928802"/>
            <a:ext cx="357190" cy="2857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700" dirty="0" smtClean="0"/>
              <a:t>버튼과 이미지</a:t>
            </a:r>
            <a:r>
              <a:rPr lang="en-US" altLang="ko-KR" sz="2700" dirty="0" smtClean="0"/>
              <a:t>,</a:t>
            </a:r>
            <a:r>
              <a:rPr lang="ko-KR" altLang="en-US" sz="2700" dirty="0" err="1" smtClean="0"/>
              <a:t>헬퍼</a:t>
            </a:r>
            <a:r>
              <a:rPr lang="ko-KR" altLang="en-US" sz="2700" dirty="0" smtClean="0"/>
              <a:t> 클래스</a:t>
            </a:r>
            <a:r>
              <a:rPr lang="en-US" altLang="ko-KR" sz="2700" dirty="0" smtClean="0"/>
              <a:t>(7)-</a:t>
            </a:r>
            <a:r>
              <a:rPr lang="ko-KR" altLang="en-US" sz="2700" dirty="0" smtClean="0"/>
              <a:t>실행 결과</a:t>
            </a:r>
            <a:r>
              <a:rPr lang="en-US" altLang="ko-KR" sz="2700" b="1" dirty="0" smtClean="0">
                <a:solidFill>
                  <a:srgbClr val="FF0000"/>
                </a:solidFill>
              </a:rPr>
              <a:t/>
            </a:r>
            <a:br>
              <a:rPr lang="en-US" altLang="ko-KR" sz="2700" b="1" dirty="0" smtClean="0">
                <a:solidFill>
                  <a:srgbClr val="FF0000"/>
                </a:solidFill>
              </a:rPr>
            </a:br>
            <a:r>
              <a:rPr lang="en-US" altLang="ko-KR" sz="2700" b="1" dirty="0" smtClean="0">
                <a:solidFill>
                  <a:srgbClr val="FF0000"/>
                </a:solidFill>
              </a:rPr>
              <a:t>(class=“</a:t>
            </a:r>
            <a:r>
              <a:rPr lang="en-US" altLang="ko-KR" sz="2700" b="1" dirty="0" err="1" smtClean="0">
                <a:solidFill>
                  <a:srgbClr val="FF0000"/>
                </a:solidFill>
              </a:rPr>
              <a:t>clearfix”,show,hide,text</a:t>
            </a:r>
            <a:r>
              <a:rPr lang="en-US" altLang="ko-KR" sz="2700" b="1" dirty="0" smtClean="0">
                <a:solidFill>
                  <a:srgbClr val="FF0000"/>
                </a:solidFill>
              </a:rPr>
              <a:t>-hide-logo)</a:t>
            </a:r>
            <a:endParaRPr lang="ko-KR" altLang="en-US" sz="2700" dirty="0"/>
          </a:p>
        </p:txBody>
      </p:sp>
      <p:pic>
        <p:nvPicPr>
          <p:cNvPr id="30723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4348" y="1571612"/>
            <a:ext cx="7981950" cy="4867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5" y="976313"/>
            <a:ext cx="9086850" cy="4905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 smtClean="0"/>
              <a:t>기본적인 </a:t>
            </a:r>
            <a:r>
              <a:rPr lang="ko-KR" altLang="en-US" sz="2400" dirty="0" err="1" smtClean="0"/>
              <a:t>반응형</a:t>
            </a:r>
            <a:r>
              <a:rPr lang="ko-KR" altLang="en-US" sz="2400" dirty="0" smtClean="0"/>
              <a:t> </a:t>
            </a:r>
            <a:r>
              <a:rPr lang="ko-KR" altLang="en-US" sz="2400" dirty="0" err="1" smtClean="0"/>
              <a:t>웹페이지</a:t>
            </a:r>
            <a:r>
              <a:rPr lang="ko-KR" altLang="en-US" sz="2400" dirty="0" smtClean="0"/>
              <a:t> </a:t>
            </a:r>
            <a:endParaRPr lang="ko-KR" altLang="en-US" sz="2400" dirty="0"/>
          </a:p>
        </p:txBody>
      </p:sp>
      <p:sp>
        <p:nvSpPr>
          <p:cNvPr id="5" name="아래쪽 화살표 4"/>
          <p:cNvSpPr/>
          <p:nvPr/>
        </p:nvSpPr>
        <p:spPr>
          <a:xfrm rot="2844857">
            <a:off x="3457605" y="2348196"/>
            <a:ext cx="357190" cy="42862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28596" y="2786058"/>
            <a:ext cx="8229600" cy="1143000"/>
          </a:xfrm>
        </p:spPr>
        <p:txBody>
          <a:bodyPr>
            <a:normAutofit/>
          </a:bodyPr>
          <a:lstStyle/>
          <a:p>
            <a:r>
              <a:rPr lang="ko-KR" altLang="en-US" sz="3600" dirty="0" smtClean="0"/>
              <a:t>부트스트랩의 </a:t>
            </a:r>
            <a:r>
              <a:rPr lang="en-US" altLang="ko-KR" sz="3600" dirty="0" smtClean="0"/>
              <a:t>CSS </a:t>
            </a:r>
            <a:r>
              <a:rPr lang="ko-KR" altLang="en-US" sz="3600" dirty="0" smtClean="0"/>
              <a:t>기반 컴포넌트</a:t>
            </a:r>
            <a:endParaRPr lang="ko-KR" altLang="en-US" sz="3600" dirty="0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 smtClean="0"/>
              <a:t>1.</a:t>
            </a:r>
            <a:r>
              <a:rPr lang="ko-KR" altLang="en-US" sz="2400" dirty="0" smtClean="0"/>
              <a:t>특수문자 전용글꼴 처리</a:t>
            </a:r>
            <a:r>
              <a:rPr lang="en-US" altLang="ko-KR" sz="2400" dirty="0" smtClean="0"/>
              <a:t>(</a:t>
            </a:r>
            <a:r>
              <a:rPr lang="en-US" altLang="ko-KR" sz="2400" dirty="0" err="1" smtClean="0"/>
              <a:t>Glyphicons</a:t>
            </a:r>
            <a:r>
              <a:rPr lang="en-US" altLang="ko-KR" sz="2400" dirty="0" smtClean="0"/>
              <a:t>)</a:t>
            </a:r>
            <a:endParaRPr lang="ko-KR" altLang="en-US" sz="24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1"/>
            <a:ext cx="8329642" cy="3043246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altLang="ko-KR" sz="2000" dirty="0" smtClean="0"/>
              <a:t>1.Glyphicons-halflings-regular</a:t>
            </a:r>
            <a:r>
              <a:rPr lang="ko-KR" altLang="en-US" sz="2000" dirty="0" smtClean="0"/>
              <a:t> 특수문자로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아이콘 처리</a:t>
            </a:r>
            <a:endParaRPr lang="en-US" altLang="ko-KR" sz="2000" dirty="0" smtClean="0"/>
          </a:p>
          <a:p>
            <a:pPr>
              <a:buNone/>
            </a:pPr>
            <a:endParaRPr lang="en-US" altLang="ko-KR" sz="2000" dirty="0" smtClean="0"/>
          </a:p>
          <a:p>
            <a:pPr>
              <a:buNone/>
            </a:pPr>
            <a:r>
              <a:rPr lang="en-US" altLang="ko-KR" sz="2000" dirty="0" smtClean="0"/>
              <a:t>2.</a:t>
            </a:r>
            <a:r>
              <a:rPr lang="ko-KR" altLang="en-US" sz="2000" dirty="0" smtClean="0"/>
              <a:t>해당 특수문자는 약 </a:t>
            </a:r>
            <a:r>
              <a:rPr lang="en-US" altLang="ko-KR" sz="2000" dirty="0" smtClean="0"/>
              <a:t>180</a:t>
            </a:r>
            <a:r>
              <a:rPr lang="ko-KR" altLang="en-US" sz="2000" dirty="0" smtClean="0"/>
              <a:t>개의 아이콘이 포함</a:t>
            </a:r>
            <a:endParaRPr lang="en-US" altLang="ko-KR" sz="2000" dirty="0" smtClean="0"/>
          </a:p>
          <a:p>
            <a:pPr>
              <a:buNone/>
            </a:pPr>
            <a:endParaRPr lang="en-US" altLang="ko-KR" sz="2000" dirty="0" smtClean="0"/>
          </a:p>
          <a:p>
            <a:pPr>
              <a:buNone/>
            </a:pPr>
            <a:r>
              <a:rPr lang="en-US" altLang="ko-KR" sz="2000" dirty="0" smtClean="0"/>
              <a:t>3.</a:t>
            </a:r>
            <a:r>
              <a:rPr lang="ko-KR" altLang="en-US" sz="2000" dirty="0" smtClean="0"/>
              <a:t>사용법</a:t>
            </a:r>
            <a:r>
              <a:rPr lang="en-US" altLang="ko-KR" sz="2000" dirty="0" smtClean="0"/>
              <a:t>-&gt;</a:t>
            </a:r>
            <a:r>
              <a:rPr lang="ko-KR" altLang="en-US" sz="2000" dirty="0" smtClean="0"/>
              <a:t>원하는 아이콘이 있을 경우 </a:t>
            </a:r>
            <a:r>
              <a:rPr lang="en-US" altLang="ko-KR" sz="2000" dirty="0" smtClean="0"/>
              <a:t>&lt;span&gt;&lt;/span&gt;</a:t>
            </a:r>
            <a:r>
              <a:rPr lang="ko-KR" altLang="en-US" sz="2000" dirty="0" smtClean="0"/>
              <a:t>태그를 이용해</a:t>
            </a:r>
            <a:endParaRPr lang="en-US" altLang="ko-KR" sz="2000" dirty="0" smtClean="0"/>
          </a:p>
          <a:p>
            <a:pPr>
              <a:buNone/>
            </a:pPr>
            <a:r>
              <a:rPr lang="en-US" altLang="ko-KR" sz="2000" dirty="0" smtClean="0"/>
              <a:t>  </a:t>
            </a:r>
            <a:r>
              <a:rPr lang="ko-KR" altLang="en-US" sz="2000" dirty="0" smtClean="0"/>
              <a:t>적용해 준다</a:t>
            </a:r>
            <a:r>
              <a:rPr lang="en-US" altLang="ko-KR" sz="2000" dirty="0" smtClean="0"/>
              <a:t>.</a:t>
            </a:r>
          </a:p>
          <a:p>
            <a:pPr>
              <a:buNone/>
            </a:pPr>
            <a:endParaRPr lang="en-US" altLang="ko-KR" sz="2000" dirty="0" smtClean="0"/>
          </a:p>
          <a:p>
            <a:pPr>
              <a:buNone/>
            </a:pPr>
            <a:r>
              <a:rPr lang="en-US" altLang="ko-KR" sz="2000" dirty="0" smtClean="0"/>
              <a:t>4.</a:t>
            </a:r>
            <a:r>
              <a:rPr lang="ko-KR" altLang="en-US" sz="2000" dirty="0" smtClean="0"/>
              <a:t>적용 예</a:t>
            </a:r>
            <a:r>
              <a:rPr lang="en-US" altLang="ko-KR" sz="2000" dirty="0" smtClean="0"/>
              <a:t>) </a:t>
            </a:r>
          </a:p>
          <a:p>
            <a:pPr>
              <a:buNone/>
            </a:pPr>
            <a:endParaRPr lang="en-US" altLang="ko-KR" sz="2000" dirty="0" smtClean="0"/>
          </a:p>
          <a:p>
            <a:pPr>
              <a:buNone/>
            </a:pPr>
            <a:endParaRPr lang="ko-KR" altLang="en-US" sz="2000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28794" y="4286256"/>
            <a:ext cx="5419725" cy="638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929058" y="5072074"/>
            <a:ext cx="657225" cy="514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 smtClean="0"/>
              <a:t>특수문자 전용글꼴 처리</a:t>
            </a:r>
            <a:r>
              <a:rPr lang="en-US" altLang="ko-KR" sz="2400" dirty="0" smtClean="0"/>
              <a:t>(</a:t>
            </a:r>
            <a:r>
              <a:rPr lang="en-US" altLang="ko-KR" sz="2400" dirty="0" err="1" smtClean="0"/>
              <a:t>Glyphicons</a:t>
            </a:r>
            <a:r>
              <a:rPr lang="en-US" altLang="ko-KR" sz="2400" dirty="0" smtClean="0"/>
              <a:t>)</a:t>
            </a:r>
            <a:br>
              <a:rPr lang="en-US" altLang="ko-KR" sz="2400" dirty="0" smtClean="0"/>
            </a:br>
            <a:r>
              <a:rPr lang="en-US" altLang="ko-KR" sz="2400" dirty="0" smtClean="0"/>
              <a:t>(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glyphicons-sampl.html</a:t>
            </a:r>
            <a:r>
              <a:rPr lang="en-US" altLang="ko-KR" sz="2400" dirty="0" smtClean="0"/>
              <a:t>)</a:t>
            </a:r>
            <a:r>
              <a:rPr lang="ko-KR" altLang="en-US" sz="2400" dirty="0" smtClean="0"/>
              <a:t>작성</a:t>
            </a:r>
            <a:endParaRPr lang="ko-KR" altLang="en-US" sz="24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2" y="1357298"/>
            <a:ext cx="8658225" cy="4819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14480" y="4500570"/>
            <a:ext cx="7215238" cy="18949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아래쪽 화살표 5"/>
          <p:cNvSpPr/>
          <p:nvPr/>
        </p:nvSpPr>
        <p:spPr>
          <a:xfrm rot="8054738">
            <a:off x="3286116" y="4000504"/>
            <a:ext cx="357190" cy="28575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아래쪽 화살표 6"/>
          <p:cNvSpPr/>
          <p:nvPr/>
        </p:nvSpPr>
        <p:spPr>
          <a:xfrm rot="1219534">
            <a:off x="5184236" y="5398559"/>
            <a:ext cx="285752" cy="28575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 smtClean="0"/>
              <a:t>특수문자 전용글꼴 처리</a:t>
            </a:r>
            <a:r>
              <a:rPr lang="en-US" altLang="ko-KR" sz="2400" dirty="0" smtClean="0"/>
              <a:t>(</a:t>
            </a:r>
            <a:r>
              <a:rPr lang="en-US" altLang="ko-KR" sz="2400" dirty="0" err="1" smtClean="0"/>
              <a:t>Glyphicons</a:t>
            </a:r>
            <a:r>
              <a:rPr lang="en-US" altLang="ko-KR" sz="2400" dirty="0" smtClean="0"/>
              <a:t>)(2)</a:t>
            </a:r>
            <a:endParaRPr lang="ko-KR" altLang="en-US" sz="24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596" y="1785926"/>
            <a:ext cx="6648450" cy="441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86248" y="2000240"/>
            <a:ext cx="4291036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오른쪽 화살표 5"/>
          <p:cNvSpPr/>
          <p:nvPr/>
        </p:nvSpPr>
        <p:spPr>
          <a:xfrm rot="19394946">
            <a:off x="2986017" y="2414520"/>
            <a:ext cx="285752" cy="2857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071802" y="2143116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err="1" smtClean="0">
                <a:solidFill>
                  <a:srgbClr val="FF0000"/>
                </a:solidFill>
              </a:rPr>
              <a:t>툴바적용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8" name="오른쪽 화살표 7"/>
          <p:cNvSpPr/>
          <p:nvPr/>
        </p:nvSpPr>
        <p:spPr>
          <a:xfrm rot="19678740">
            <a:off x="5697590" y="2982953"/>
            <a:ext cx="285752" cy="2857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6215074" y="2714620"/>
            <a:ext cx="26110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err="1" smtClean="0">
                <a:solidFill>
                  <a:srgbClr val="FF0000"/>
                </a:solidFill>
              </a:rPr>
              <a:t>버튼사이의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 문자열을</a:t>
            </a:r>
            <a:endParaRPr lang="en-US" altLang="ko-KR" sz="1400" b="1" dirty="0" smtClean="0">
              <a:solidFill>
                <a:srgbClr val="FF0000"/>
              </a:solidFill>
            </a:endParaRPr>
          </a:p>
          <a:p>
            <a:r>
              <a:rPr lang="en-US" altLang="ko-KR" sz="1400" b="1" dirty="0" err="1" smtClean="0">
                <a:solidFill>
                  <a:srgbClr val="FF0000"/>
                </a:solidFill>
              </a:rPr>
              <a:t>Glyphicons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로 설정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(span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태그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)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10" name="오른쪽 화살표 9"/>
          <p:cNvSpPr/>
          <p:nvPr/>
        </p:nvSpPr>
        <p:spPr>
          <a:xfrm>
            <a:off x="6715140" y="3357562"/>
            <a:ext cx="285752" cy="2143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7143768" y="3286124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</a:rPr>
              <a:t>왼쪽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12" name="오른쪽 화살표 11"/>
          <p:cNvSpPr/>
          <p:nvPr/>
        </p:nvSpPr>
        <p:spPr>
          <a:xfrm>
            <a:off x="6929454" y="4000504"/>
            <a:ext cx="285752" cy="2143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7358082" y="3929066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</a:rPr>
              <a:t>가운데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14" name="오른쪽 화살표 13"/>
          <p:cNvSpPr/>
          <p:nvPr/>
        </p:nvSpPr>
        <p:spPr>
          <a:xfrm>
            <a:off x="6929454" y="4714884"/>
            <a:ext cx="285752" cy="2143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7358082" y="4643446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</a:rPr>
              <a:t>오른쪽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16" name="오른쪽 화살표 15"/>
          <p:cNvSpPr/>
          <p:nvPr/>
        </p:nvSpPr>
        <p:spPr>
          <a:xfrm>
            <a:off x="6929454" y="5357826"/>
            <a:ext cx="285752" cy="2143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7358082" y="5286388"/>
            <a:ext cx="7125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solidFill>
                  <a:srgbClr val="FF0000"/>
                </a:solidFill>
              </a:rPr>
              <a:t>justify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18" name="오른쪽 화살표 17"/>
          <p:cNvSpPr/>
          <p:nvPr/>
        </p:nvSpPr>
        <p:spPr>
          <a:xfrm>
            <a:off x="3500430" y="2786058"/>
            <a:ext cx="357190" cy="2857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3929058" y="2786058"/>
            <a:ext cx="18630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</a:rPr>
              <a:t>버튼그룹적용 클래스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 smtClean="0"/>
              <a:t>특수문자 전용글꼴 처리</a:t>
            </a:r>
            <a:r>
              <a:rPr lang="en-US" altLang="ko-KR" sz="2400" dirty="0" smtClean="0"/>
              <a:t>(</a:t>
            </a:r>
            <a:r>
              <a:rPr lang="en-US" altLang="ko-KR" sz="2400" dirty="0" err="1" smtClean="0"/>
              <a:t>Glyphicons</a:t>
            </a:r>
            <a:r>
              <a:rPr lang="en-US" altLang="ko-KR" sz="2400" dirty="0" smtClean="0"/>
              <a:t>)(3)</a:t>
            </a:r>
            <a:endParaRPr lang="ko-KR" altLang="en-US" sz="24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2571744"/>
            <a:ext cx="7505700" cy="396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143504" y="1357298"/>
            <a:ext cx="2857520" cy="1133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오른쪽 화살표 5"/>
          <p:cNvSpPr/>
          <p:nvPr/>
        </p:nvSpPr>
        <p:spPr>
          <a:xfrm>
            <a:off x="6215074" y="2786058"/>
            <a:ext cx="285752" cy="2857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6643702" y="2786058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err="1" smtClean="0">
                <a:solidFill>
                  <a:srgbClr val="FF0000"/>
                </a:solidFill>
              </a:rPr>
              <a:t>큰버튼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8" name="오른쪽 화살표 7"/>
          <p:cNvSpPr/>
          <p:nvPr/>
        </p:nvSpPr>
        <p:spPr>
          <a:xfrm>
            <a:off x="6286512" y="3429000"/>
            <a:ext cx="285752" cy="2857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6715140" y="3429000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</a:rPr>
              <a:t>기본버튼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10" name="오른쪽 화살표 9"/>
          <p:cNvSpPr/>
          <p:nvPr/>
        </p:nvSpPr>
        <p:spPr>
          <a:xfrm>
            <a:off x="6286512" y="4071942"/>
            <a:ext cx="285752" cy="2857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6715140" y="4071942"/>
            <a:ext cx="9653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</a:rPr>
              <a:t>작은 버튼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12" name="오른쪽 화살표 11"/>
          <p:cNvSpPr/>
          <p:nvPr/>
        </p:nvSpPr>
        <p:spPr>
          <a:xfrm>
            <a:off x="6286512" y="4714884"/>
            <a:ext cx="285752" cy="2857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6715140" y="4714884"/>
            <a:ext cx="13869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</a:rPr>
              <a:t>아주 작은 버튼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14" name="오른쪽 화살표 13"/>
          <p:cNvSpPr/>
          <p:nvPr/>
        </p:nvSpPr>
        <p:spPr>
          <a:xfrm>
            <a:off x="5715008" y="5357826"/>
            <a:ext cx="357190" cy="2857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6215074" y="5286388"/>
            <a:ext cx="19041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solidFill>
                  <a:srgbClr val="FF0000"/>
                </a:solidFill>
              </a:rPr>
              <a:t>span</a:t>
            </a:r>
            <a:r>
              <a:rPr lang="ko-KR" altLang="en-US" sz="1400" b="1" dirty="0" err="1" smtClean="0">
                <a:solidFill>
                  <a:srgbClr val="FF0000"/>
                </a:solidFill>
              </a:rPr>
              <a:t>태그사이에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 설정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 smtClean="0"/>
              <a:t>특수문자 전용글꼴 처리</a:t>
            </a:r>
            <a:r>
              <a:rPr lang="en-US" altLang="ko-KR" sz="2400" dirty="0" smtClean="0"/>
              <a:t>(</a:t>
            </a:r>
            <a:r>
              <a:rPr lang="en-US" altLang="ko-KR" sz="2400" dirty="0" err="1" smtClean="0"/>
              <a:t>Glyphicons</a:t>
            </a:r>
            <a:r>
              <a:rPr lang="en-US" altLang="ko-KR" sz="2400" dirty="0" smtClean="0"/>
              <a:t>)(4)-</a:t>
            </a:r>
            <a:r>
              <a:rPr lang="ko-KR" altLang="en-US" sz="2400" b="1" dirty="0" smtClean="0">
                <a:solidFill>
                  <a:srgbClr val="FF0000"/>
                </a:solidFill>
              </a:rPr>
              <a:t>색깔 적용 가능</a:t>
            </a:r>
            <a:endParaRPr lang="ko-KR" altLang="en-US" sz="2400" b="1" dirty="0">
              <a:solidFill>
                <a:srgbClr val="FF0000"/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3" y="2545674"/>
            <a:ext cx="6000791" cy="43123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215074" y="2000240"/>
            <a:ext cx="2643174" cy="11627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오른쪽 화살표 5"/>
          <p:cNvSpPr/>
          <p:nvPr/>
        </p:nvSpPr>
        <p:spPr>
          <a:xfrm>
            <a:off x="5929322" y="3357562"/>
            <a:ext cx="214314" cy="2857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6286512" y="3357562"/>
            <a:ext cx="20272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</a:rPr>
              <a:t>색깔이 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red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인 기본버튼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8" name="오른쪽 화살표 7"/>
          <p:cNvSpPr/>
          <p:nvPr/>
        </p:nvSpPr>
        <p:spPr>
          <a:xfrm>
            <a:off x="6000760" y="4000504"/>
            <a:ext cx="214314" cy="2857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6357950" y="4000504"/>
            <a:ext cx="21162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</a:rPr>
              <a:t>색깔이 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blue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인 기본버튼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10" name="오른쪽 화살표 9"/>
          <p:cNvSpPr/>
          <p:nvPr/>
        </p:nvSpPr>
        <p:spPr>
          <a:xfrm>
            <a:off x="6072198" y="5000636"/>
            <a:ext cx="214314" cy="2857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6429388" y="5000636"/>
            <a:ext cx="23471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</a:rPr>
              <a:t>버튼이 큰 유로이미지 버튼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12" name="오른쪽 화살표 11"/>
          <p:cNvSpPr/>
          <p:nvPr/>
        </p:nvSpPr>
        <p:spPr>
          <a:xfrm>
            <a:off x="6072198" y="5572140"/>
            <a:ext cx="214314" cy="2857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6429388" y="5572140"/>
            <a:ext cx="19255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</a:rPr>
              <a:t>정보제공 이미지 버튼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14" name="오른쪽 화살표 13"/>
          <p:cNvSpPr/>
          <p:nvPr/>
        </p:nvSpPr>
        <p:spPr>
          <a:xfrm>
            <a:off x="6143636" y="6215082"/>
            <a:ext cx="214314" cy="2857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6500826" y="6215082"/>
            <a:ext cx="17459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</a:rPr>
              <a:t>비디오 이미지 버튼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 smtClean="0"/>
              <a:t>2.</a:t>
            </a:r>
            <a:r>
              <a:rPr lang="ko-KR" altLang="en-US" sz="2400" dirty="0" err="1" smtClean="0"/>
              <a:t>드롭</a:t>
            </a:r>
            <a:r>
              <a:rPr lang="ko-KR" altLang="en-US" sz="2400" dirty="0" smtClean="0"/>
              <a:t> 다운</a:t>
            </a:r>
            <a:r>
              <a:rPr lang="en-US" altLang="ko-KR" sz="2400" dirty="0" smtClean="0"/>
              <a:t> (</a:t>
            </a:r>
            <a:r>
              <a:rPr lang="en-US" altLang="ko-KR" sz="2400" dirty="0" smtClean="0">
                <a:solidFill>
                  <a:srgbClr val="FF0000"/>
                </a:solidFill>
              </a:rPr>
              <a:t>dropdown.html </a:t>
            </a:r>
            <a:r>
              <a:rPr lang="ko-KR" altLang="en-US" sz="2400" dirty="0" smtClean="0">
                <a:solidFill>
                  <a:srgbClr val="FF0000"/>
                </a:solidFill>
              </a:rPr>
              <a:t>작성</a:t>
            </a:r>
            <a:r>
              <a:rPr lang="en-US" altLang="ko-KR" sz="2400" dirty="0" smtClean="0"/>
              <a:t>)(1)</a:t>
            </a:r>
            <a:endParaRPr lang="ko-KR" altLang="en-US" sz="24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28596" y="1571613"/>
            <a:ext cx="8229600" cy="1643073"/>
          </a:xfrm>
        </p:spPr>
        <p:txBody>
          <a:bodyPr>
            <a:normAutofit/>
          </a:bodyPr>
          <a:lstStyle/>
          <a:p>
            <a:r>
              <a:rPr lang="en-US" altLang="ko-KR" sz="1700" b="1" dirty="0" smtClean="0">
                <a:solidFill>
                  <a:srgbClr val="002060"/>
                </a:solidFill>
                <a:latin typeface="+mj-lt"/>
              </a:rPr>
              <a:t>1.</a:t>
            </a:r>
            <a:r>
              <a:rPr lang="ko-KR" altLang="en-US" sz="1700" b="1" dirty="0" smtClean="0">
                <a:solidFill>
                  <a:srgbClr val="002060"/>
                </a:solidFill>
                <a:latin typeface="+mj-lt"/>
              </a:rPr>
              <a:t>메뉴를 </a:t>
            </a:r>
            <a:r>
              <a:rPr lang="ko-KR" altLang="en-US" sz="1800" b="1" dirty="0" err="1" smtClean="0">
                <a:solidFill>
                  <a:srgbClr val="002060"/>
                </a:solidFill>
                <a:latin typeface="+mj-lt"/>
              </a:rPr>
              <a:t>눌렀을때</a:t>
            </a:r>
            <a:r>
              <a:rPr lang="ko-KR" altLang="en-US" sz="1700" b="1" dirty="0" smtClean="0">
                <a:solidFill>
                  <a:srgbClr val="002060"/>
                </a:solidFill>
                <a:latin typeface="+mj-lt"/>
              </a:rPr>
              <a:t> 하단으로 펼쳐지는 것</a:t>
            </a:r>
            <a:endParaRPr lang="en-US" altLang="ko-KR" sz="1700" b="1" dirty="0" smtClean="0">
              <a:solidFill>
                <a:srgbClr val="002060"/>
              </a:solidFill>
              <a:latin typeface="+mj-lt"/>
            </a:endParaRPr>
          </a:p>
          <a:p>
            <a:r>
              <a:rPr lang="en-US" altLang="ko-KR" sz="1700" b="1" dirty="0" smtClean="0">
                <a:solidFill>
                  <a:srgbClr val="002060"/>
                </a:solidFill>
                <a:latin typeface="+mj-lt"/>
              </a:rPr>
              <a:t>2.</a:t>
            </a:r>
            <a:r>
              <a:rPr lang="ko-KR" altLang="en-US" sz="1700" b="1" dirty="0" smtClean="0">
                <a:solidFill>
                  <a:srgbClr val="002060"/>
                </a:solidFill>
                <a:latin typeface="+mj-lt"/>
              </a:rPr>
              <a:t>단독으로 사용할 </a:t>
            </a:r>
            <a:r>
              <a:rPr lang="ko-KR" altLang="en-US" sz="1700" b="1" dirty="0" err="1" smtClean="0">
                <a:solidFill>
                  <a:srgbClr val="002060"/>
                </a:solidFill>
                <a:latin typeface="+mj-lt"/>
              </a:rPr>
              <a:t>수없고</a:t>
            </a:r>
            <a:r>
              <a:rPr lang="ko-KR" altLang="en-US" sz="1700" b="1" dirty="0" smtClean="0">
                <a:solidFill>
                  <a:srgbClr val="002060"/>
                </a:solidFill>
                <a:latin typeface="+mj-lt"/>
              </a:rPr>
              <a:t> 부트스트랩에 포함된 자바스크립트와 </a:t>
            </a:r>
            <a:r>
              <a:rPr lang="en-US" altLang="ko-KR" sz="1700" b="1" dirty="0" err="1" smtClean="0">
                <a:solidFill>
                  <a:srgbClr val="002060"/>
                </a:solidFill>
                <a:latin typeface="+mj-lt"/>
              </a:rPr>
              <a:t>jQuery</a:t>
            </a:r>
            <a:r>
              <a:rPr lang="ko-KR" altLang="en-US" sz="1700" b="1" dirty="0" smtClean="0">
                <a:solidFill>
                  <a:srgbClr val="002060"/>
                </a:solidFill>
                <a:latin typeface="+mj-lt"/>
              </a:rPr>
              <a:t>를 같이 사용</a:t>
            </a:r>
            <a:r>
              <a:rPr lang="en-US" altLang="ko-KR" sz="1700" b="1" dirty="0" smtClean="0">
                <a:solidFill>
                  <a:srgbClr val="002060"/>
                </a:solidFill>
                <a:latin typeface="+mj-lt"/>
              </a:rPr>
              <a:t> </a:t>
            </a:r>
            <a:r>
              <a:rPr lang="ko-KR" altLang="en-US" sz="1700" b="1" dirty="0" smtClean="0">
                <a:solidFill>
                  <a:srgbClr val="002060"/>
                </a:solidFill>
                <a:latin typeface="+mj-lt"/>
              </a:rPr>
              <a:t>해야 한다</a:t>
            </a:r>
            <a:r>
              <a:rPr lang="en-US" altLang="ko-KR" sz="1700" b="1" dirty="0" smtClean="0">
                <a:solidFill>
                  <a:srgbClr val="002060"/>
                </a:solidFill>
                <a:latin typeface="+mj-lt"/>
              </a:rPr>
              <a:t>.</a:t>
            </a:r>
          </a:p>
          <a:p>
            <a:r>
              <a:rPr lang="en-US" altLang="ko-KR" sz="1700" b="1" dirty="0" smtClean="0">
                <a:solidFill>
                  <a:srgbClr val="002060"/>
                </a:solidFill>
                <a:latin typeface="+mj-lt"/>
              </a:rPr>
              <a:t>3.</a:t>
            </a:r>
            <a:r>
              <a:rPr lang="ko-KR" altLang="en-US" sz="1700" b="1" dirty="0" smtClean="0">
                <a:solidFill>
                  <a:srgbClr val="002060"/>
                </a:solidFill>
                <a:latin typeface="+mj-lt"/>
              </a:rPr>
              <a:t>일반적으로 </a:t>
            </a:r>
            <a:r>
              <a:rPr lang="ko-KR" altLang="en-US" sz="1700" b="1" dirty="0" err="1" smtClean="0">
                <a:solidFill>
                  <a:srgbClr val="002060"/>
                </a:solidFill>
                <a:latin typeface="+mj-lt"/>
              </a:rPr>
              <a:t>드롭다운</a:t>
            </a:r>
            <a:r>
              <a:rPr lang="ko-KR" altLang="en-US" sz="1700" b="1" dirty="0" smtClean="0">
                <a:solidFill>
                  <a:srgbClr val="002060"/>
                </a:solidFill>
                <a:latin typeface="+mj-lt"/>
              </a:rPr>
              <a:t> 부분은 </a:t>
            </a:r>
            <a:r>
              <a:rPr lang="en-US" altLang="ko-KR" sz="1700" b="1" dirty="0" err="1" smtClean="0">
                <a:solidFill>
                  <a:srgbClr val="002060"/>
                </a:solidFill>
                <a:latin typeface="+mj-lt"/>
              </a:rPr>
              <a:t>ul</a:t>
            </a:r>
            <a:r>
              <a:rPr lang="ko-KR" altLang="en-US" sz="1700" b="1" dirty="0" smtClean="0">
                <a:solidFill>
                  <a:srgbClr val="002060"/>
                </a:solidFill>
                <a:latin typeface="+mj-lt"/>
              </a:rPr>
              <a:t>과 </a:t>
            </a:r>
            <a:r>
              <a:rPr lang="en-US" altLang="ko-KR" sz="1700" b="1" dirty="0" err="1" smtClean="0">
                <a:solidFill>
                  <a:srgbClr val="002060"/>
                </a:solidFill>
                <a:latin typeface="+mj-lt"/>
              </a:rPr>
              <a:t>li</a:t>
            </a:r>
            <a:r>
              <a:rPr lang="ko-KR" altLang="en-US" sz="1700" b="1" dirty="0" smtClean="0">
                <a:solidFill>
                  <a:srgbClr val="002060"/>
                </a:solidFill>
                <a:latin typeface="+mj-lt"/>
              </a:rPr>
              <a:t>로 구성된 리스트 태그에 적용된다</a:t>
            </a:r>
            <a:r>
              <a:rPr lang="en-US" altLang="ko-KR" sz="1700" b="1" dirty="0" smtClean="0">
                <a:solidFill>
                  <a:srgbClr val="002060"/>
                </a:solidFill>
              </a:rPr>
              <a:t>.</a:t>
            </a:r>
          </a:p>
          <a:p>
            <a:r>
              <a:rPr lang="en-US" altLang="ko-KR" sz="1700" b="1" dirty="0" smtClean="0">
                <a:solidFill>
                  <a:srgbClr val="002060"/>
                </a:solidFill>
              </a:rPr>
              <a:t>4.</a:t>
            </a:r>
            <a:r>
              <a:rPr lang="ko-KR" altLang="en-US" sz="1700" b="1" dirty="0" smtClean="0">
                <a:solidFill>
                  <a:srgbClr val="002060"/>
                </a:solidFill>
              </a:rPr>
              <a:t>아래와 같이 </a:t>
            </a:r>
            <a:r>
              <a:rPr lang="en-US" altLang="ko-KR" sz="1700" b="1" dirty="0" err="1" smtClean="0">
                <a:solidFill>
                  <a:srgbClr val="002060"/>
                </a:solidFill>
              </a:rPr>
              <a:t>jquery</a:t>
            </a:r>
            <a:r>
              <a:rPr lang="ko-KR" altLang="en-US" sz="1700" b="1" dirty="0" smtClean="0">
                <a:solidFill>
                  <a:srgbClr val="002060"/>
                </a:solidFill>
              </a:rPr>
              <a:t>에 관련된 파일을 불러와야 제대로 작동이 된다</a:t>
            </a:r>
            <a:r>
              <a:rPr lang="en-US" altLang="ko-KR" sz="1700" b="1" dirty="0" smtClean="0">
                <a:solidFill>
                  <a:srgbClr val="002060"/>
                </a:solidFill>
              </a:rPr>
              <a:t>.</a:t>
            </a:r>
            <a:endParaRPr lang="ko-KR" altLang="en-US" sz="1700" b="1" dirty="0" smtClean="0">
              <a:solidFill>
                <a:srgbClr val="002060"/>
              </a:solidFill>
            </a:endParaRPr>
          </a:p>
          <a:p>
            <a:endParaRPr lang="ko-KR" altLang="en-US" dirty="0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596" y="3429000"/>
            <a:ext cx="8072462" cy="31432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아래쪽 화살표 6"/>
          <p:cNvSpPr/>
          <p:nvPr/>
        </p:nvSpPr>
        <p:spPr>
          <a:xfrm rot="2443070">
            <a:off x="7891929" y="5399151"/>
            <a:ext cx="285752" cy="42862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 err="1" smtClean="0"/>
              <a:t>드롭</a:t>
            </a:r>
            <a:r>
              <a:rPr lang="ko-KR" altLang="en-US" sz="2400" dirty="0" smtClean="0"/>
              <a:t> 다운</a:t>
            </a:r>
            <a:r>
              <a:rPr lang="en-US" altLang="ko-KR" sz="2400" dirty="0" smtClean="0"/>
              <a:t>(dropdown.html </a:t>
            </a:r>
            <a:r>
              <a:rPr lang="ko-KR" altLang="en-US" sz="2400" dirty="0" smtClean="0"/>
              <a:t>작성</a:t>
            </a:r>
            <a:r>
              <a:rPr lang="en-US" altLang="ko-KR" sz="2400" dirty="0" smtClean="0"/>
              <a:t>)(2)</a:t>
            </a:r>
            <a:endParaRPr lang="ko-KR" altLang="en-US" sz="2400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2285992"/>
            <a:ext cx="8001056" cy="3571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429488" y="1571612"/>
            <a:ext cx="1714512" cy="11210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오른쪽 화살표 6"/>
          <p:cNvSpPr/>
          <p:nvPr/>
        </p:nvSpPr>
        <p:spPr>
          <a:xfrm rot="5400000">
            <a:off x="8179619" y="2678901"/>
            <a:ext cx="285752" cy="2143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462839" y="3000372"/>
            <a:ext cx="1681161" cy="16430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오른쪽 화살표 8"/>
          <p:cNvSpPr/>
          <p:nvPr/>
        </p:nvSpPr>
        <p:spPr>
          <a:xfrm>
            <a:off x="4572000" y="4786322"/>
            <a:ext cx="285752" cy="2143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5072066" y="4714884"/>
            <a:ext cx="11448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</a:rPr>
              <a:t>분리선 생성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000364" y="2357430"/>
            <a:ext cx="25316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err="1" smtClean="0">
                <a:solidFill>
                  <a:srgbClr val="FF0000"/>
                </a:solidFill>
              </a:rPr>
              <a:t>ul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 class=“dropdown-menu”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12" name="아래쪽 화살표 11"/>
          <p:cNvSpPr/>
          <p:nvPr/>
        </p:nvSpPr>
        <p:spPr>
          <a:xfrm>
            <a:off x="4071934" y="2786058"/>
            <a:ext cx="214314" cy="21431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714612" y="3071810"/>
            <a:ext cx="45977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solidFill>
                  <a:srgbClr val="FF0000"/>
                </a:solidFill>
              </a:rPr>
              <a:t>html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태그내의 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data-</a:t>
            </a:r>
            <a:r>
              <a:rPr lang="en-US" altLang="ko-KR" sz="1400" b="1" dirty="0" err="1" smtClean="0">
                <a:solidFill>
                  <a:srgbClr val="FF0000"/>
                </a:solidFill>
              </a:rPr>
              <a:t>toggel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=“dropdown”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있어야</a:t>
            </a:r>
            <a:endParaRPr lang="en-US" altLang="ko-KR" sz="1400" b="1" dirty="0" smtClean="0">
              <a:solidFill>
                <a:srgbClr val="FF0000"/>
              </a:solidFill>
            </a:endParaRPr>
          </a:p>
          <a:p>
            <a:r>
              <a:rPr lang="ko-KR" altLang="en-US" sz="1400" b="1" dirty="0" smtClean="0">
                <a:solidFill>
                  <a:srgbClr val="FF0000"/>
                </a:solidFill>
              </a:rPr>
              <a:t>작동이 된다</a:t>
            </a:r>
            <a:r>
              <a:rPr lang="en-US" altLang="ko-KR" sz="1400" b="1" dirty="0" smtClean="0">
                <a:solidFill>
                  <a:srgbClr val="002060"/>
                </a:solidFill>
              </a:rPr>
              <a:t>.(a</a:t>
            </a:r>
            <a:r>
              <a:rPr lang="ko-KR" altLang="en-US" sz="1400" b="1" dirty="0" smtClean="0">
                <a:solidFill>
                  <a:srgbClr val="002060"/>
                </a:solidFill>
              </a:rPr>
              <a:t>태그</a:t>
            </a:r>
            <a:r>
              <a:rPr lang="en-US" altLang="ko-KR" sz="1400" b="1" dirty="0" smtClean="0">
                <a:solidFill>
                  <a:srgbClr val="002060"/>
                </a:solidFill>
              </a:rPr>
              <a:t>, </a:t>
            </a:r>
            <a:r>
              <a:rPr lang="ko-KR" altLang="en-US" sz="1400" b="1" dirty="0" smtClean="0">
                <a:solidFill>
                  <a:srgbClr val="002060"/>
                </a:solidFill>
              </a:rPr>
              <a:t>버튼태그</a:t>
            </a:r>
            <a:r>
              <a:rPr lang="en-US" altLang="ko-KR" sz="1400" b="1" dirty="0" smtClean="0">
                <a:solidFill>
                  <a:srgbClr val="002060"/>
                </a:solidFill>
              </a:rPr>
              <a:t>,input</a:t>
            </a:r>
            <a:r>
              <a:rPr lang="ko-KR" altLang="en-US" sz="1400" b="1" dirty="0" smtClean="0">
                <a:solidFill>
                  <a:srgbClr val="002060"/>
                </a:solidFill>
              </a:rPr>
              <a:t>태그에도 적용가능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)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14" name="오른쪽 화살표 13"/>
          <p:cNvSpPr/>
          <p:nvPr/>
        </p:nvSpPr>
        <p:spPr>
          <a:xfrm>
            <a:off x="4000496" y="5643578"/>
            <a:ext cx="285752" cy="2857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4500562" y="5286388"/>
            <a:ext cx="441011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err="1" smtClean="0">
                <a:solidFill>
                  <a:srgbClr val="FF0000"/>
                </a:solidFill>
              </a:rPr>
              <a:t>tabindex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-&gt;tab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키로 이동하는 경우와 연관</a:t>
            </a:r>
            <a:endParaRPr lang="en-US" altLang="ko-KR" sz="1400" b="1" dirty="0" smtClean="0">
              <a:solidFill>
                <a:srgbClr val="FF0000"/>
              </a:solidFill>
            </a:endParaRPr>
          </a:p>
          <a:p>
            <a:r>
              <a:rPr lang="en-US" altLang="ko-KR" sz="1400" b="1" dirty="0" smtClean="0">
                <a:solidFill>
                  <a:srgbClr val="FF0000"/>
                </a:solidFill>
              </a:rPr>
              <a:t>-1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값이 적용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=&gt;</a:t>
            </a:r>
            <a:r>
              <a:rPr lang="ko-KR" altLang="en-US" sz="1400" b="1" dirty="0" err="1" smtClean="0">
                <a:solidFill>
                  <a:srgbClr val="FF0000"/>
                </a:solidFill>
              </a:rPr>
              <a:t>드롭다운메뉴의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 서브메뉴</a:t>
            </a:r>
            <a:endParaRPr lang="en-US" altLang="ko-KR" sz="1400" b="1" dirty="0" smtClean="0">
              <a:solidFill>
                <a:srgbClr val="FF0000"/>
              </a:solidFill>
            </a:endParaRPr>
          </a:p>
          <a:p>
            <a:r>
              <a:rPr lang="en-US" altLang="ko-KR" sz="1400" b="1" dirty="0" smtClean="0">
                <a:solidFill>
                  <a:srgbClr val="FF0000"/>
                </a:solidFill>
              </a:rPr>
              <a:t>-1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값이 적용 안되면  </a:t>
            </a:r>
            <a:r>
              <a:rPr lang="ko-KR" altLang="en-US" sz="1400" b="1" dirty="0" err="1" smtClean="0">
                <a:solidFill>
                  <a:srgbClr val="FF0000"/>
                </a:solidFill>
              </a:rPr>
              <a:t>드롭다운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 메뉴가 펼쳐짐</a:t>
            </a:r>
            <a:endParaRPr lang="en-US" altLang="ko-KR" sz="1400" b="1" dirty="0" smtClean="0">
              <a:solidFill>
                <a:srgbClr val="FF0000"/>
              </a:solidFill>
            </a:endParaRPr>
          </a:p>
          <a:p>
            <a:r>
              <a:rPr lang="en-US" altLang="ko-KR" sz="1400" b="1" dirty="0" smtClean="0">
                <a:solidFill>
                  <a:srgbClr val="FF0000"/>
                </a:solidFill>
              </a:rPr>
              <a:t>Tab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키로 </a:t>
            </a:r>
            <a:r>
              <a:rPr lang="ko-KR" altLang="en-US" sz="1400" b="1" dirty="0" err="1" smtClean="0">
                <a:solidFill>
                  <a:srgbClr val="FF0000"/>
                </a:solidFill>
              </a:rPr>
              <a:t>이동후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 </a:t>
            </a:r>
            <a:r>
              <a:rPr lang="ko-KR" altLang="en-US" sz="1400" b="1" dirty="0" err="1" smtClean="0">
                <a:solidFill>
                  <a:srgbClr val="FF0000"/>
                </a:solidFill>
              </a:rPr>
              <a:t>드롭메뉴선택후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 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enter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치면 펼쳐진다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 err="1" smtClean="0"/>
              <a:t>드롭</a:t>
            </a:r>
            <a:r>
              <a:rPr lang="ko-KR" altLang="en-US" sz="2400" dirty="0" smtClean="0"/>
              <a:t> 다운</a:t>
            </a:r>
            <a:r>
              <a:rPr lang="en-US" altLang="ko-KR" sz="2400" dirty="0" smtClean="0"/>
              <a:t>(dropdown.html </a:t>
            </a:r>
            <a:r>
              <a:rPr lang="ko-KR" altLang="en-US" sz="2400" dirty="0" smtClean="0"/>
              <a:t>작성</a:t>
            </a:r>
            <a:r>
              <a:rPr lang="en-US" altLang="ko-KR" sz="2400" dirty="0" smtClean="0"/>
              <a:t>)(3)</a:t>
            </a:r>
            <a:br>
              <a:rPr lang="en-US" altLang="ko-KR" sz="2400" dirty="0" smtClean="0"/>
            </a:br>
            <a:r>
              <a:rPr lang="en-US" altLang="ko-KR" sz="2400" dirty="0" smtClean="0"/>
              <a:t>&lt;</a:t>
            </a:r>
            <a:r>
              <a:rPr lang="en-US" altLang="ko-KR" sz="2400" dirty="0" err="1" smtClean="0"/>
              <a:t>ul</a:t>
            </a:r>
            <a:r>
              <a:rPr lang="en-US" altLang="ko-KR" sz="2400" dirty="0" smtClean="0"/>
              <a:t> class=“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dropdown-menu pull-right</a:t>
            </a:r>
            <a:r>
              <a:rPr lang="en-US" altLang="ko-KR" sz="2400" dirty="0" smtClean="0"/>
              <a:t>” role=“menu”&gt;</a:t>
            </a:r>
            <a:endParaRPr lang="ko-KR" altLang="en-US" sz="2400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596" y="1714488"/>
            <a:ext cx="7643834" cy="4586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643438" y="3571876"/>
            <a:ext cx="2657478" cy="8574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072330" y="3714752"/>
            <a:ext cx="1871195" cy="12001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오른쪽 화살표 6"/>
          <p:cNvSpPr/>
          <p:nvPr/>
        </p:nvSpPr>
        <p:spPr>
          <a:xfrm>
            <a:off x="6643702" y="4071942"/>
            <a:ext cx="428628" cy="2143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아래쪽 화살표 7"/>
          <p:cNvSpPr/>
          <p:nvPr/>
        </p:nvSpPr>
        <p:spPr>
          <a:xfrm rot="19394629">
            <a:off x="5857884" y="1428736"/>
            <a:ext cx="357190" cy="28575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6357950" y="1714488"/>
            <a:ext cx="2284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</a:rPr>
              <a:t>서브메뉴가 오른쪽에 정렬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sz="2400" dirty="0" err="1" smtClean="0"/>
              <a:t>드롭</a:t>
            </a:r>
            <a:r>
              <a:rPr lang="ko-KR" altLang="en-US" sz="2400" dirty="0" smtClean="0"/>
              <a:t> 다운</a:t>
            </a:r>
            <a:r>
              <a:rPr lang="en-US" altLang="ko-KR" sz="2400" dirty="0" smtClean="0"/>
              <a:t>(dropdown.html </a:t>
            </a:r>
            <a:r>
              <a:rPr lang="ko-KR" altLang="en-US" sz="2400" dirty="0" smtClean="0"/>
              <a:t>작성</a:t>
            </a:r>
            <a:r>
              <a:rPr lang="en-US" altLang="ko-KR" sz="2400" dirty="0" smtClean="0"/>
              <a:t>)(4)</a:t>
            </a:r>
            <a:br>
              <a:rPr lang="en-US" altLang="ko-KR" sz="2400" dirty="0" smtClean="0"/>
            </a:br>
            <a:r>
              <a:rPr lang="en-US" altLang="ko-KR" sz="2400" dirty="0" smtClean="0"/>
              <a:t>&lt;</a:t>
            </a:r>
            <a:r>
              <a:rPr lang="en-US" altLang="ko-KR" sz="2400" dirty="0" err="1" smtClean="0"/>
              <a:t>li</a:t>
            </a:r>
            <a:r>
              <a:rPr lang="en-US" altLang="ko-KR" sz="2400" dirty="0" smtClean="0"/>
              <a:t> role=“presentation” 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class=“dropdown-header</a:t>
            </a:r>
            <a:r>
              <a:rPr lang="en-US" altLang="ko-KR" sz="2400" dirty="0" smtClean="0"/>
              <a:t>&gt;</a:t>
            </a:r>
            <a:r>
              <a:rPr lang="ko-KR" altLang="en-US" sz="2400" dirty="0" smtClean="0"/>
              <a:t>헤더</a:t>
            </a:r>
            <a:r>
              <a:rPr lang="en-US" altLang="ko-KR" sz="2400" dirty="0" smtClean="0"/>
              <a:t>&lt;/</a:t>
            </a:r>
            <a:r>
              <a:rPr lang="en-US" altLang="ko-KR" sz="2400" dirty="0" err="1" smtClean="0"/>
              <a:t>li</a:t>
            </a:r>
            <a:r>
              <a:rPr lang="en-US" altLang="ko-KR" sz="2400" dirty="0" smtClean="0"/>
              <a:t>&gt;</a:t>
            </a:r>
            <a:endParaRPr lang="ko-KR" altLang="en-US" sz="2400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1857364"/>
            <a:ext cx="8376758" cy="4286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19916" y="2571744"/>
            <a:ext cx="1924084" cy="1608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286644" y="5429263"/>
            <a:ext cx="1643074" cy="1348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오른쪽 화살표 6"/>
          <p:cNvSpPr/>
          <p:nvPr/>
        </p:nvSpPr>
        <p:spPr>
          <a:xfrm rot="18874091">
            <a:off x="4034224" y="1998631"/>
            <a:ext cx="285752" cy="2143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4429124" y="1500174"/>
            <a:ext cx="453059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err="1" smtClean="0">
                <a:solidFill>
                  <a:srgbClr val="FF0000"/>
                </a:solidFill>
              </a:rPr>
              <a:t>드롭다운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 메뉴를 버튼으로 연결한 경우</a:t>
            </a:r>
            <a:endParaRPr lang="en-US" altLang="ko-KR" sz="1400" b="1" dirty="0" smtClean="0">
              <a:solidFill>
                <a:srgbClr val="FF0000"/>
              </a:solidFill>
            </a:endParaRPr>
          </a:p>
          <a:p>
            <a:r>
              <a:rPr lang="en-US" altLang="ko-KR" sz="1400" b="1" dirty="0" err="1" smtClean="0">
                <a:solidFill>
                  <a:srgbClr val="FF0000"/>
                </a:solidFill>
              </a:rPr>
              <a:t>li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태그에 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class=“dropdown-header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적용해서 헤더설정</a:t>
            </a:r>
            <a:endParaRPr lang="en-US" altLang="ko-KR" sz="1400" b="1" dirty="0" smtClean="0">
              <a:solidFill>
                <a:srgbClr val="FF0000"/>
              </a:solidFill>
            </a:endParaRPr>
          </a:p>
          <a:p>
            <a:r>
              <a:rPr lang="ko-KR" altLang="en-US" sz="1400" b="1" dirty="0" smtClean="0">
                <a:solidFill>
                  <a:srgbClr val="FF0000"/>
                </a:solidFill>
              </a:rPr>
              <a:t>헤더가 적용이 되는 부분에는 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a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태그 제거해줘야 된다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.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9" name="아래쪽 화살표 8"/>
          <p:cNvSpPr/>
          <p:nvPr/>
        </p:nvSpPr>
        <p:spPr>
          <a:xfrm rot="18723494">
            <a:off x="3750077" y="5612657"/>
            <a:ext cx="428628" cy="28575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4214810" y="5786454"/>
            <a:ext cx="24716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err="1" smtClean="0">
                <a:solidFill>
                  <a:srgbClr val="FF0000"/>
                </a:solidFill>
              </a:rPr>
              <a:t>li</a:t>
            </a:r>
            <a:r>
              <a:rPr lang="ko-KR" altLang="en-US" sz="1400" b="1" dirty="0" err="1" smtClean="0">
                <a:solidFill>
                  <a:srgbClr val="FF0000"/>
                </a:solidFill>
              </a:rPr>
              <a:t>태그내에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 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class=“disabled”</a:t>
            </a:r>
          </a:p>
          <a:p>
            <a:r>
              <a:rPr lang="ko-KR" altLang="en-US" sz="1400" b="1" dirty="0" smtClean="0">
                <a:solidFill>
                  <a:srgbClr val="FF0000"/>
                </a:solidFill>
              </a:rPr>
              <a:t>적용시켜서 메뉴불활성화</a:t>
            </a:r>
            <a:endParaRPr lang="en-US" altLang="ko-KR" sz="1400" b="1" dirty="0" smtClean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 smtClean="0"/>
              <a:t>기본적인 </a:t>
            </a:r>
            <a:r>
              <a:rPr lang="ko-KR" altLang="en-US" sz="2400" dirty="0" err="1" smtClean="0"/>
              <a:t>반응형</a:t>
            </a:r>
            <a:r>
              <a:rPr lang="ko-KR" altLang="en-US" sz="2400" dirty="0" smtClean="0"/>
              <a:t> </a:t>
            </a:r>
            <a:r>
              <a:rPr lang="ko-KR" altLang="en-US" sz="2400" dirty="0" err="1" smtClean="0"/>
              <a:t>웹페이지</a:t>
            </a:r>
            <a:r>
              <a:rPr lang="ko-KR" altLang="en-US" sz="2400" dirty="0" smtClean="0"/>
              <a:t> 확인 </a:t>
            </a:r>
            <a:endParaRPr lang="ko-KR" altLang="en-US" sz="2400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34" y="1785926"/>
            <a:ext cx="5429256" cy="2417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215074" y="2071678"/>
            <a:ext cx="2441892" cy="42957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오른쪽 화살표 5"/>
          <p:cNvSpPr/>
          <p:nvPr/>
        </p:nvSpPr>
        <p:spPr>
          <a:xfrm>
            <a:off x="5643570" y="3500438"/>
            <a:ext cx="500066" cy="4286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 smtClean="0"/>
              <a:t>3.</a:t>
            </a:r>
            <a:r>
              <a:rPr lang="ko-KR" altLang="en-US" sz="2400" dirty="0" smtClean="0"/>
              <a:t>버튼그룹</a:t>
            </a:r>
            <a:r>
              <a:rPr lang="en-US" altLang="ko-KR" sz="2400" dirty="0" smtClean="0"/>
              <a:t>(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buttongrp.html </a:t>
            </a:r>
            <a:r>
              <a:rPr lang="ko-KR" altLang="en-US" sz="2400" b="1" dirty="0" smtClean="0">
                <a:solidFill>
                  <a:srgbClr val="FF0000"/>
                </a:solidFill>
              </a:rPr>
              <a:t>작성</a:t>
            </a:r>
            <a:r>
              <a:rPr lang="en-US" altLang="ko-KR" sz="2400" dirty="0" smtClean="0"/>
              <a:t>)</a:t>
            </a:r>
            <a:br>
              <a:rPr lang="en-US" altLang="ko-KR" sz="2400" dirty="0" smtClean="0"/>
            </a:br>
            <a:r>
              <a:rPr lang="en-US" altLang="ko-KR" sz="2400" dirty="0" smtClean="0"/>
              <a:t>(div class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=“</a:t>
            </a:r>
            <a:r>
              <a:rPr lang="en-US" altLang="ko-KR" sz="2400" b="1" dirty="0" err="1" smtClean="0">
                <a:solidFill>
                  <a:srgbClr val="FF0000"/>
                </a:solidFill>
              </a:rPr>
              <a:t>btn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-group” , “</a:t>
            </a:r>
            <a:r>
              <a:rPr lang="en-US" altLang="ko-KR" sz="2400" b="1" dirty="0" err="1" smtClean="0">
                <a:solidFill>
                  <a:srgbClr val="FF0000"/>
                </a:solidFill>
              </a:rPr>
              <a:t>btn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-toolbar”)</a:t>
            </a:r>
            <a:endParaRPr lang="ko-KR" altLang="en-US" sz="2400" b="1" dirty="0">
              <a:solidFill>
                <a:srgbClr val="FF0000"/>
              </a:solidFill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714488"/>
            <a:ext cx="6810375" cy="48386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643702" y="3000372"/>
            <a:ext cx="2357454" cy="25098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오른쪽 화살표 5"/>
          <p:cNvSpPr/>
          <p:nvPr/>
        </p:nvSpPr>
        <p:spPr>
          <a:xfrm>
            <a:off x="3714744" y="3071810"/>
            <a:ext cx="357190" cy="2857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143372" y="3000372"/>
            <a:ext cx="23927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err="1" smtClean="0">
                <a:solidFill>
                  <a:srgbClr val="FF0000"/>
                </a:solidFill>
              </a:rPr>
              <a:t>btn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-group(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버튼 그룹 설정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)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8" name="오른쪽 화살표 7"/>
          <p:cNvSpPr/>
          <p:nvPr/>
        </p:nvSpPr>
        <p:spPr>
          <a:xfrm>
            <a:off x="3643306" y="4643446"/>
            <a:ext cx="357190" cy="2857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071934" y="4572008"/>
            <a:ext cx="36362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err="1" smtClean="0">
                <a:solidFill>
                  <a:srgbClr val="FF0000"/>
                </a:solidFill>
              </a:rPr>
              <a:t>btn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-toolbar(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버튼 그룹을 </a:t>
            </a:r>
            <a:r>
              <a:rPr lang="ko-KR" altLang="en-US" sz="1400" b="1" dirty="0" err="1" smtClean="0">
                <a:solidFill>
                  <a:srgbClr val="FF0000"/>
                </a:solidFill>
              </a:rPr>
              <a:t>툴바형태로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 변환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)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 smtClean="0"/>
              <a:t>버튼그룹</a:t>
            </a:r>
            <a:r>
              <a:rPr lang="en-US" altLang="ko-KR" sz="2400" dirty="0" smtClean="0"/>
              <a:t>(2)-</a:t>
            </a:r>
            <a:r>
              <a:rPr lang="ko-KR" altLang="en-US" sz="2400" b="1" dirty="0" smtClean="0">
                <a:solidFill>
                  <a:srgbClr val="FF0000"/>
                </a:solidFill>
              </a:rPr>
              <a:t>버튼그룹을 이용한 버튼의 일괄크기 지정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/>
            </a:r>
            <a:br>
              <a:rPr lang="en-US" altLang="ko-KR" sz="2400" b="1" dirty="0" smtClean="0">
                <a:solidFill>
                  <a:srgbClr val="FF0000"/>
                </a:solidFill>
              </a:rPr>
            </a:br>
            <a:r>
              <a:rPr lang="en-US" altLang="ko-KR" sz="2400" b="1" dirty="0" smtClean="0">
                <a:solidFill>
                  <a:srgbClr val="FF0000"/>
                </a:solidFill>
              </a:rPr>
              <a:t>(</a:t>
            </a:r>
            <a:r>
              <a:rPr lang="en-US" altLang="ko-KR" sz="2400" b="1" dirty="0" err="1" smtClean="0">
                <a:solidFill>
                  <a:srgbClr val="FF0000"/>
                </a:solidFill>
              </a:rPr>
              <a:t>btn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-group-</a:t>
            </a:r>
            <a:r>
              <a:rPr lang="en-US" altLang="ko-KR" sz="2400" b="1" dirty="0" err="1" smtClean="0">
                <a:solidFill>
                  <a:srgbClr val="FF0000"/>
                </a:solidFill>
              </a:rPr>
              <a:t>lg,btn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-group-</a:t>
            </a:r>
            <a:r>
              <a:rPr lang="en-US" altLang="ko-KR" sz="2400" b="1" dirty="0" err="1" smtClean="0">
                <a:solidFill>
                  <a:srgbClr val="FF0000"/>
                </a:solidFill>
              </a:rPr>
              <a:t>sm,btn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-group-</a:t>
            </a:r>
            <a:r>
              <a:rPr lang="en-US" altLang="ko-KR" sz="2400" b="1" dirty="0" err="1" smtClean="0">
                <a:solidFill>
                  <a:srgbClr val="FF0000"/>
                </a:solidFill>
              </a:rPr>
              <a:t>xs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)</a:t>
            </a:r>
            <a:endParaRPr lang="ko-KR" altLang="en-US" sz="2400" b="1" dirty="0">
              <a:solidFill>
                <a:srgbClr val="FF0000"/>
              </a:solidFill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2323880"/>
            <a:ext cx="5929322" cy="42864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000496" y="1857364"/>
            <a:ext cx="4772011" cy="8658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오른쪽 화살표 5"/>
          <p:cNvSpPr/>
          <p:nvPr/>
        </p:nvSpPr>
        <p:spPr>
          <a:xfrm>
            <a:off x="5929322" y="2786058"/>
            <a:ext cx="357190" cy="2143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6357950" y="2786058"/>
            <a:ext cx="24096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</a:rPr>
              <a:t>큰 버튼 그룹을 만드는 경우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10" name="오른쪽 화살표 9"/>
          <p:cNvSpPr/>
          <p:nvPr/>
        </p:nvSpPr>
        <p:spPr>
          <a:xfrm>
            <a:off x="5857884" y="4000504"/>
            <a:ext cx="357190" cy="2143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6286512" y="4000504"/>
            <a:ext cx="25891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</a:rPr>
              <a:t>기본 버튼 그룹을 만드는 경우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12" name="오른쪽 화살표 11"/>
          <p:cNvSpPr/>
          <p:nvPr/>
        </p:nvSpPr>
        <p:spPr>
          <a:xfrm>
            <a:off x="5929322" y="4857760"/>
            <a:ext cx="357190" cy="2143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6357950" y="4857760"/>
            <a:ext cx="25266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</a:rPr>
              <a:t>작은 버튼그룹을 만드는 경우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14" name="오른쪽 화살표 13"/>
          <p:cNvSpPr/>
          <p:nvPr/>
        </p:nvSpPr>
        <p:spPr>
          <a:xfrm>
            <a:off x="5929322" y="5786454"/>
            <a:ext cx="357190" cy="2143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6357950" y="5786454"/>
            <a:ext cx="29482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</a:rPr>
              <a:t>아주 작은 버튼그룹을 만드는 경우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 smtClean="0"/>
              <a:t>버튼그룹</a:t>
            </a:r>
            <a:r>
              <a:rPr lang="en-US" altLang="ko-KR" sz="2400" dirty="0" smtClean="0"/>
              <a:t>(3)-</a:t>
            </a:r>
            <a:r>
              <a:rPr lang="ko-KR" altLang="en-US" sz="2400" b="1" dirty="0" smtClean="0">
                <a:solidFill>
                  <a:srgbClr val="FF0000"/>
                </a:solidFill>
              </a:rPr>
              <a:t>버튼그룹을 이용한 중첩하는 경우</a:t>
            </a:r>
            <a:endParaRPr lang="ko-KR" altLang="en-US" sz="2400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1357298"/>
            <a:ext cx="8210575" cy="33575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아래쪽 화살표 4"/>
          <p:cNvSpPr/>
          <p:nvPr/>
        </p:nvSpPr>
        <p:spPr>
          <a:xfrm>
            <a:off x="7000892" y="3143248"/>
            <a:ext cx="357190" cy="28575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6143636" y="3429000"/>
            <a:ext cx="23471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</a:rPr>
              <a:t>버튼에 메뉴가 연결되어</a:t>
            </a:r>
            <a:endParaRPr lang="en-US" altLang="ko-KR" sz="1400" b="1" dirty="0" smtClean="0">
              <a:solidFill>
                <a:srgbClr val="FF0000"/>
              </a:solidFill>
            </a:endParaRPr>
          </a:p>
          <a:p>
            <a:r>
              <a:rPr lang="ko-KR" altLang="en-US" sz="1400" b="1" dirty="0" smtClean="0">
                <a:solidFill>
                  <a:srgbClr val="FF0000"/>
                </a:solidFill>
              </a:rPr>
              <a:t>있다는 화살표 표시가 나옴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643174" y="5643578"/>
            <a:ext cx="2247900" cy="847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786446" y="5500702"/>
            <a:ext cx="2500330" cy="11121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572132" y="4286256"/>
            <a:ext cx="2152650" cy="895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아래쪽 화살표 9"/>
          <p:cNvSpPr/>
          <p:nvPr/>
        </p:nvSpPr>
        <p:spPr>
          <a:xfrm>
            <a:off x="6858016" y="5214950"/>
            <a:ext cx="285752" cy="35719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5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00034" y="4786322"/>
            <a:ext cx="4000528" cy="571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오른쪽 화살표 11"/>
          <p:cNvSpPr/>
          <p:nvPr/>
        </p:nvSpPr>
        <p:spPr>
          <a:xfrm>
            <a:off x="4786314" y="6000768"/>
            <a:ext cx="428628" cy="2857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아래쪽 화살표 12"/>
          <p:cNvSpPr/>
          <p:nvPr/>
        </p:nvSpPr>
        <p:spPr>
          <a:xfrm rot="16200000">
            <a:off x="5000628" y="4786322"/>
            <a:ext cx="357190" cy="35719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른쪽 화살표 13"/>
          <p:cNvSpPr/>
          <p:nvPr/>
        </p:nvSpPr>
        <p:spPr>
          <a:xfrm>
            <a:off x="5286380" y="2571744"/>
            <a:ext cx="357190" cy="2143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5715008" y="2357430"/>
            <a:ext cx="31352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solidFill>
                  <a:srgbClr val="FF0000"/>
                </a:solidFill>
              </a:rPr>
              <a:t>data-toggle=“dropdown”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이 없으면</a:t>
            </a:r>
            <a:endParaRPr lang="en-US" altLang="ko-KR" sz="1400" b="1" dirty="0" smtClean="0">
              <a:solidFill>
                <a:srgbClr val="FF0000"/>
              </a:solidFill>
            </a:endParaRPr>
          </a:p>
          <a:p>
            <a:r>
              <a:rPr lang="ko-KR" altLang="en-US" sz="1400" b="1" dirty="0" smtClean="0">
                <a:solidFill>
                  <a:srgbClr val="FF0000"/>
                </a:solidFill>
              </a:rPr>
              <a:t>서브메뉴가 나오지를 않음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16" name="오른쪽 화살표 15"/>
          <p:cNvSpPr/>
          <p:nvPr/>
        </p:nvSpPr>
        <p:spPr>
          <a:xfrm rot="6230879">
            <a:off x="1574478" y="5493989"/>
            <a:ext cx="357190" cy="2857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500034" y="5857892"/>
            <a:ext cx="4919937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solidFill>
                  <a:srgbClr val="FF0000"/>
                </a:solidFill>
              </a:rPr>
              <a:t>class=“</a:t>
            </a:r>
            <a:r>
              <a:rPr lang="en-US" altLang="ko-KR" sz="1400" b="1" dirty="0" err="1" smtClean="0">
                <a:solidFill>
                  <a:srgbClr val="FF0000"/>
                </a:solidFill>
              </a:rPr>
              <a:t>btn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 </a:t>
            </a:r>
            <a:r>
              <a:rPr lang="en-US" altLang="ko-KR" sz="1400" b="1" dirty="0" err="1" smtClean="0">
                <a:solidFill>
                  <a:srgbClr val="FF0000"/>
                </a:solidFill>
              </a:rPr>
              <a:t>btn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-default”</a:t>
            </a:r>
          </a:p>
          <a:p>
            <a:r>
              <a:rPr lang="ko-KR" altLang="en-US" sz="1400" b="1" dirty="0" smtClean="0">
                <a:solidFill>
                  <a:srgbClr val="FF0000"/>
                </a:solidFill>
              </a:rPr>
              <a:t>뒤에 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dropdown-toggle</a:t>
            </a:r>
          </a:p>
          <a:p>
            <a:r>
              <a:rPr lang="ko-KR" altLang="en-US" sz="1400" b="1" dirty="0" smtClean="0">
                <a:solidFill>
                  <a:srgbClr val="FF0000"/>
                </a:solidFill>
              </a:rPr>
              <a:t>클래스가 없으면 버튼의 </a:t>
            </a:r>
            <a:r>
              <a:rPr lang="ko-KR" altLang="en-US" sz="1400" b="1" dirty="0" err="1" smtClean="0">
                <a:solidFill>
                  <a:srgbClr val="FF0000"/>
                </a:solidFill>
              </a:rPr>
              <a:t>둥근모서리가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 설정이 되지 않는다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7858148" y="4572008"/>
            <a:ext cx="10823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err="1" smtClean="0">
                <a:solidFill>
                  <a:srgbClr val="FF0000"/>
                </a:solidFill>
              </a:rPr>
              <a:t>둥근모서리</a:t>
            </a:r>
            <a:endParaRPr lang="en-US" altLang="ko-KR" sz="1400" b="1" dirty="0" smtClean="0">
              <a:solidFill>
                <a:srgbClr val="FF0000"/>
              </a:solidFill>
            </a:endParaRPr>
          </a:p>
          <a:p>
            <a:r>
              <a:rPr lang="ko-KR" altLang="en-US" sz="1400" b="1" dirty="0" smtClean="0">
                <a:solidFill>
                  <a:srgbClr val="FF0000"/>
                </a:solidFill>
              </a:rPr>
              <a:t>설정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X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714744" y="3143248"/>
            <a:ext cx="18630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err="1" smtClean="0">
                <a:solidFill>
                  <a:srgbClr val="FF0000"/>
                </a:solidFill>
              </a:rPr>
              <a:t>둥근모서리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 설정가능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 smtClean="0"/>
              <a:t>버튼그룹</a:t>
            </a:r>
            <a:r>
              <a:rPr lang="en-US" altLang="ko-KR" sz="2400" dirty="0" smtClean="0"/>
              <a:t>(4)-</a:t>
            </a:r>
            <a:r>
              <a:rPr lang="ko-KR" altLang="en-US" sz="2400" b="1" dirty="0" smtClean="0">
                <a:solidFill>
                  <a:srgbClr val="FF0000"/>
                </a:solidFill>
              </a:rPr>
              <a:t>버튼그룹의 수직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,</a:t>
            </a:r>
            <a:r>
              <a:rPr lang="ko-KR" altLang="en-US" sz="2400" b="1" dirty="0" smtClean="0">
                <a:solidFill>
                  <a:srgbClr val="FF0000"/>
                </a:solidFill>
              </a:rPr>
              <a:t>양쪽 정렬하기</a:t>
            </a:r>
            <a:endParaRPr lang="ko-KR" altLang="en-US" sz="2400" dirty="0"/>
          </a:p>
        </p:txBody>
      </p:sp>
      <p:pic>
        <p:nvPicPr>
          <p:cNvPr id="12294" name="Picture 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1285860"/>
            <a:ext cx="8366448" cy="40100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295" name="Picture 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5720" y="5214950"/>
            <a:ext cx="4572032" cy="14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" name="오른쪽 화살표 12"/>
          <p:cNvSpPr/>
          <p:nvPr/>
        </p:nvSpPr>
        <p:spPr>
          <a:xfrm>
            <a:off x="3714744" y="1500174"/>
            <a:ext cx="285752" cy="2857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143372" y="1428736"/>
            <a:ext cx="42108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err="1" smtClean="0">
                <a:solidFill>
                  <a:srgbClr val="FF0000"/>
                </a:solidFill>
              </a:rPr>
              <a:t>btn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-group-vertical 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주면 버튼이 수직정렬이 된다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.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15" name="오른쪽 화살표 14"/>
          <p:cNvSpPr/>
          <p:nvPr/>
        </p:nvSpPr>
        <p:spPr>
          <a:xfrm>
            <a:off x="3857620" y="4143380"/>
            <a:ext cx="285752" cy="2143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4286248" y="4071942"/>
            <a:ext cx="40527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solidFill>
                  <a:srgbClr val="FF0000"/>
                </a:solidFill>
              </a:rPr>
              <a:t>a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태그 즉 링크태그에 한해서만 양쪽정렬이 된다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.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17" name="오른쪽 화살표 16"/>
          <p:cNvSpPr/>
          <p:nvPr/>
        </p:nvSpPr>
        <p:spPr>
          <a:xfrm>
            <a:off x="4929190" y="5643578"/>
            <a:ext cx="285752" cy="2857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5357818" y="5572140"/>
            <a:ext cx="32095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</a:rPr>
              <a:t>일반버튼의 경우 </a:t>
            </a:r>
            <a:r>
              <a:rPr lang="en-US" altLang="ko-KR" sz="1400" b="1" dirty="0" err="1" smtClean="0">
                <a:solidFill>
                  <a:srgbClr val="FF0000"/>
                </a:solidFill>
              </a:rPr>
              <a:t>btn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-</a:t>
            </a:r>
            <a:r>
              <a:rPr lang="en-US" altLang="ko-KR" sz="1400" b="1" dirty="0" err="1" smtClean="0">
                <a:solidFill>
                  <a:srgbClr val="FF0000"/>
                </a:solidFill>
              </a:rPr>
              <a:t>grpup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-justified</a:t>
            </a:r>
          </a:p>
          <a:p>
            <a:r>
              <a:rPr lang="ko-KR" altLang="en-US" sz="1400" b="1" dirty="0" smtClean="0">
                <a:solidFill>
                  <a:srgbClr val="FF0000"/>
                </a:solidFill>
              </a:rPr>
              <a:t>클래스 줘도 양쪽정렬이 되지 않는다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.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 smtClean="0"/>
              <a:t>4.</a:t>
            </a:r>
            <a:r>
              <a:rPr lang="ko-KR" altLang="en-US" sz="2400" dirty="0" smtClean="0"/>
              <a:t>버튼 </a:t>
            </a:r>
            <a:r>
              <a:rPr lang="ko-KR" altLang="en-US" sz="2400" dirty="0" err="1" smtClean="0"/>
              <a:t>드롭</a:t>
            </a:r>
            <a:r>
              <a:rPr lang="ko-KR" altLang="en-US" sz="2400" dirty="0" smtClean="0"/>
              <a:t> 다운</a:t>
            </a:r>
            <a:r>
              <a:rPr lang="en-US" altLang="ko-KR" sz="2400" dirty="0" smtClean="0"/>
              <a:t>(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buttondropdown.html</a:t>
            </a:r>
            <a:r>
              <a:rPr lang="ko-KR" altLang="en-US" sz="2400" b="1" dirty="0" smtClean="0">
                <a:solidFill>
                  <a:srgbClr val="FF0000"/>
                </a:solidFill>
              </a:rPr>
              <a:t>파일 작성</a:t>
            </a:r>
            <a:r>
              <a:rPr lang="en-US" altLang="ko-KR" sz="2400" dirty="0" smtClean="0"/>
              <a:t>)(1)</a:t>
            </a:r>
            <a:endParaRPr lang="ko-KR" altLang="en-US" sz="2400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34" y="2143116"/>
            <a:ext cx="7986736" cy="42729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714348" y="1643050"/>
            <a:ext cx="46009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err="1" smtClean="0">
                <a:solidFill>
                  <a:srgbClr val="FF0000"/>
                </a:solidFill>
              </a:rPr>
              <a:t>드롭다운</a:t>
            </a:r>
            <a:r>
              <a:rPr lang="ko-KR" altLang="en-US" sz="1600" b="1" dirty="0" smtClean="0">
                <a:solidFill>
                  <a:srgbClr val="FF0000"/>
                </a:solidFill>
              </a:rPr>
              <a:t> 컴포넌트와 </a:t>
            </a:r>
            <a:r>
              <a:rPr lang="en-US" altLang="ko-KR" sz="1600" b="1" dirty="0" smtClean="0">
                <a:solidFill>
                  <a:srgbClr val="FF0000"/>
                </a:solidFill>
              </a:rPr>
              <a:t>CSS </a:t>
            </a:r>
            <a:r>
              <a:rPr lang="ko-KR" altLang="en-US" sz="1600" b="1" dirty="0" smtClean="0">
                <a:solidFill>
                  <a:srgbClr val="FF0000"/>
                </a:solidFill>
              </a:rPr>
              <a:t>버튼 속성을 </a:t>
            </a:r>
            <a:r>
              <a:rPr lang="ko-KR" altLang="en-US" sz="1600" b="1" dirty="0" err="1" smtClean="0">
                <a:solidFill>
                  <a:srgbClr val="FF0000"/>
                </a:solidFill>
              </a:rPr>
              <a:t>결합한것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2" y="1214422"/>
            <a:ext cx="6929459" cy="52013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 smtClean="0"/>
              <a:t>버튼 </a:t>
            </a:r>
            <a:r>
              <a:rPr lang="ko-KR" altLang="en-US" sz="2400" dirty="0" err="1" smtClean="0"/>
              <a:t>드롭</a:t>
            </a:r>
            <a:r>
              <a:rPr lang="ko-KR" altLang="en-US" sz="2400" dirty="0" smtClean="0"/>
              <a:t> 다운</a:t>
            </a:r>
            <a:r>
              <a:rPr lang="en-US" altLang="ko-KR" sz="2400" dirty="0" smtClean="0"/>
              <a:t>(2)-</a:t>
            </a:r>
            <a:r>
              <a:rPr lang="ko-KR" altLang="en-US" sz="2400" dirty="0" smtClean="0"/>
              <a:t>일반 버튼 </a:t>
            </a:r>
            <a:r>
              <a:rPr lang="ko-KR" altLang="en-US" sz="2400" dirty="0" err="1" smtClean="0"/>
              <a:t>드롭</a:t>
            </a:r>
            <a:r>
              <a:rPr lang="ko-KR" altLang="en-US" sz="2400" dirty="0" smtClean="0"/>
              <a:t> 다운</a:t>
            </a:r>
            <a:r>
              <a:rPr lang="en-US" altLang="ko-KR" sz="2400" dirty="0" smtClean="0"/>
              <a:t>(</a:t>
            </a:r>
            <a:r>
              <a:rPr lang="ko-KR" altLang="en-US" sz="2400" dirty="0" smtClean="0"/>
              <a:t>기준점</a:t>
            </a:r>
            <a:r>
              <a:rPr lang="en-US" altLang="ko-KR" sz="2400" dirty="0" smtClean="0"/>
              <a:t>)</a:t>
            </a:r>
            <a:endParaRPr lang="ko-KR" altLang="en-US" sz="2400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715140" y="2571744"/>
            <a:ext cx="2072158" cy="17811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오른쪽 화살표 5"/>
          <p:cNvSpPr/>
          <p:nvPr/>
        </p:nvSpPr>
        <p:spPr>
          <a:xfrm>
            <a:off x="6858016" y="1857364"/>
            <a:ext cx="214314" cy="2857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7286644" y="1857364"/>
            <a:ext cx="15039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err="1" smtClean="0">
                <a:solidFill>
                  <a:srgbClr val="FF0000"/>
                </a:solidFill>
              </a:rPr>
              <a:t>둥근모서리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 설정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214810" y="5072074"/>
            <a:ext cx="5000920" cy="16430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아래쪽 화살표 8"/>
          <p:cNvSpPr/>
          <p:nvPr/>
        </p:nvSpPr>
        <p:spPr>
          <a:xfrm>
            <a:off x="8429652" y="4786322"/>
            <a:ext cx="285752" cy="28575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8143900" y="4429132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err="1" smtClean="0">
                <a:solidFill>
                  <a:srgbClr val="FF0000"/>
                </a:solidFill>
              </a:rPr>
              <a:t>세번째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11" name="아래쪽 화살표 10"/>
          <p:cNvSpPr/>
          <p:nvPr/>
        </p:nvSpPr>
        <p:spPr>
          <a:xfrm>
            <a:off x="7643834" y="5572140"/>
            <a:ext cx="285752" cy="21431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7000892" y="5929330"/>
            <a:ext cx="18200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</a:rPr>
              <a:t>중간에 </a:t>
            </a:r>
            <a:r>
              <a:rPr lang="en-US" altLang="ko-KR" sz="1400" b="1" dirty="0" err="1" smtClean="0">
                <a:solidFill>
                  <a:srgbClr val="FF0000"/>
                </a:solidFill>
              </a:rPr>
              <a:t>btn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-primary</a:t>
            </a:r>
          </a:p>
          <a:p>
            <a:r>
              <a:rPr lang="en-US" altLang="ko-KR" sz="1400" b="1" dirty="0" smtClean="0">
                <a:solidFill>
                  <a:srgbClr val="FF0000"/>
                </a:solidFill>
              </a:rPr>
              <a:t>(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버튼의 파란색설정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)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 smtClean="0"/>
              <a:t>버튼 </a:t>
            </a:r>
            <a:r>
              <a:rPr lang="ko-KR" altLang="en-US" sz="2400" dirty="0" err="1" smtClean="0"/>
              <a:t>드롭</a:t>
            </a:r>
            <a:r>
              <a:rPr lang="ko-KR" altLang="en-US" sz="2400" dirty="0" smtClean="0"/>
              <a:t> 다운</a:t>
            </a:r>
            <a:r>
              <a:rPr lang="en-US" altLang="ko-KR" sz="2400" dirty="0" smtClean="0"/>
              <a:t>(3)-</a:t>
            </a:r>
            <a:r>
              <a:rPr lang="ko-KR" altLang="en-US" sz="2400" b="1" dirty="0" smtClean="0">
                <a:solidFill>
                  <a:srgbClr val="FF0000"/>
                </a:solidFill>
              </a:rPr>
              <a:t>분할된 버튼 </a:t>
            </a:r>
            <a:r>
              <a:rPr lang="ko-KR" altLang="en-US" sz="2400" b="1" dirty="0" err="1" smtClean="0">
                <a:solidFill>
                  <a:srgbClr val="FF0000"/>
                </a:solidFill>
              </a:rPr>
              <a:t>드롭</a:t>
            </a:r>
            <a:r>
              <a:rPr lang="ko-KR" altLang="en-US" sz="2400" b="1" dirty="0" smtClean="0">
                <a:solidFill>
                  <a:srgbClr val="FF0000"/>
                </a:solidFill>
              </a:rPr>
              <a:t> 다운</a:t>
            </a:r>
            <a:endParaRPr lang="ko-KR" altLang="en-US" sz="2400" b="1" dirty="0">
              <a:solidFill>
                <a:srgbClr val="FF0000"/>
              </a:solidFill>
            </a:endParaRP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34" y="1714488"/>
            <a:ext cx="7921835" cy="4652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357950" y="2500306"/>
            <a:ext cx="2271720" cy="183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아래쪽 화살표 5"/>
          <p:cNvSpPr/>
          <p:nvPr/>
        </p:nvSpPr>
        <p:spPr>
          <a:xfrm>
            <a:off x="4714876" y="2500306"/>
            <a:ext cx="357190" cy="28575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286248" y="2928934"/>
            <a:ext cx="192552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</a:rPr>
              <a:t>버튼을 분리해서</a:t>
            </a:r>
            <a:endParaRPr lang="en-US" altLang="ko-KR" sz="1400" b="1" dirty="0" smtClean="0">
              <a:solidFill>
                <a:srgbClr val="FF0000"/>
              </a:solidFill>
            </a:endParaRPr>
          </a:p>
          <a:p>
            <a:r>
              <a:rPr lang="ko-KR" altLang="en-US" sz="1400" b="1" dirty="0" smtClean="0">
                <a:solidFill>
                  <a:srgbClr val="FF0000"/>
                </a:solidFill>
              </a:rPr>
              <a:t>일반버튼과 빨간색의</a:t>
            </a:r>
            <a:endParaRPr lang="en-US" altLang="ko-KR" sz="1400" b="1" dirty="0" smtClean="0">
              <a:solidFill>
                <a:srgbClr val="FF0000"/>
              </a:solidFill>
            </a:endParaRPr>
          </a:p>
          <a:p>
            <a:r>
              <a:rPr lang="ko-KR" altLang="en-US" sz="1400" b="1" dirty="0" smtClean="0">
                <a:solidFill>
                  <a:srgbClr val="FF0000"/>
                </a:solidFill>
              </a:rPr>
              <a:t>버튼을 따로 그룹지정</a:t>
            </a:r>
            <a:endParaRPr lang="en-US" altLang="ko-KR" sz="1400" b="1" dirty="0" smtClean="0">
              <a:solidFill>
                <a:srgbClr val="FF0000"/>
              </a:solidFill>
            </a:endParaRPr>
          </a:p>
        </p:txBody>
      </p:sp>
      <p:sp>
        <p:nvSpPr>
          <p:cNvPr id="8" name="아래쪽 화살표 7"/>
          <p:cNvSpPr/>
          <p:nvPr/>
        </p:nvSpPr>
        <p:spPr>
          <a:xfrm rot="17974004">
            <a:off x="5012154" y="4748685"/>
            <a:ext cx="285752" cy="35719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429256" y="4929198"/>
            <a:ext cx="20425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</a:rPr>
              <a:t>빨간색의 </a:t>
            </a:r>
            <a:r>
              <a:rPr lang="ko-KR" altLang="en-US" sz="1400" b="1" dirty="0" err="1" smtClean="0">
                <a:solidFill>
                  <a:srgbClr val="FF0000"/>
                </a:solidFill>
              </a:rPr>
              <a:t>버튼드롭다운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 smtClean="0"/>
              <a:t>버튼 </a:t>
            </a:r>
            <a:r>
              <a:rPr lang="ko-KR" altLang="en-US" sz="2400" dirty="0" err="1" smtClean="0"/>
              <a:t>드롭</a:t>
            </a:r>
            <a:r>
              <a:rPr lang="ko-KR" altLang="en-US" sz="2400" dirty="0" smtClean="0"/>
              <a:t> 다운</a:t>
            </a:r>
            <a:r>
              <a:rPr lang="en-US" altLang="ko-KR" sz="2400" dirty="0" smtClean="0"/>
              <a:t>(4)-</a:t>
            </a:r>
            <a:r>
              <a:rPr lang="ko-KR" altLang="en-US" sz="2400" b="1" dirty="0" smtClean="0">
                <a:solidFill>
                  <a:srgbClr val="FF0000"/>
                </a:solidFill>
              </a:rPr>
              <a:t>버튼 </a:t>
            </a:r>
            <a:r>
              <a:rPr lang="ko-KR" altLang="en-US" sz="2400" b="1" dirty="0" err="1" smtClean="0">
                <a:solidFill>
                  <a:srgbClr val="FF0000"/>
                </a:solidFill>
              </a:rPr>
              <a:t>드롭</a:t>
            </a:r>
            <a:r>
              <a:rPr lang="ko-KR" altLang="en-US" sz="2400" b="1" dirty="0" smtClean="0">
                <a:solidFill>
                  <a:srgbClr val="FF0000"/>
                </a:solidFill>
              </a:rPr>
              <a:t> 다운 크기 조절</a:t>
            </a:r>
            <a:endParaRPr lang="ko-KR" altLang="en-US" sz="2400" b="1" dirty="0">
              <a:solidFill>
                <a:srgbClr val="FF0000"/>
              </a:solidFill>
            </a:endParaRP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4348" y="1857364"/>
            <a:ext cx="7416706" cy="44815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500826" y="2500306"/>
            <a:ext cx="2104109" cy="1714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아래쪽 화살표 5"/>
          <p:cNvSpPr/>
          <p:nvPr/>
        </p:nvSpPr>
        <p:spPr>
          <a:xfrm>
            <a:off x="5286380" y="2643182"/>
            <a:ext cx="285752" cy="35719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429124" y="2928934"/>
            <a:ext cx="22145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err="1" smtClean="0">
                <a:solidFill>
                  <a:srgbClr val="FF0000"/>
                </a:solidFill>
              </a:rPr>
              <a:t>큰버튼의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 </a:t>
            </a:r>
            <a:r>
              <a:rPr lang="ko-KR" altLang="en-US" sz="1400" b="1" dirty="0" err="1" smtClean="0">
                <a:solidFill>
                  <a:srgbClr val="FF0000"/>
                </a:solidFill>
              </a:rPr>
              <a:t>드롭다운설정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8" name="아래쪽 화살표 7"/>
          <p:cNvSpPr/>
          <p:nvPr/>
        </p:nvSpPr>
        <p:spPr>
          <a:xfrm>
            <a:off x="5500694" y="4786322"/>
            <a:ext cx="285752" cy="35719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4786314" y="5143512"/>
            <a:ext cx="32861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</a:rPr>
              <a:t>파란색의 </a:t>
            </a:r>
            <a:r>
              <a:rPr lang="ko-KR" altLang="en-US" sz="1400" b="1" dirty="0" err="1" smtClean="0">
                <a:solidFill>
                  <a:srgbClr val="FF0000"/>
                </a:solidFill>
              </a:rPr>
              <a:t>작은버튼의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 </a:t>
            </a:r>
            <a:r>
              <a:rPr lang="ko-KR" altLang="en-US" sz="1400" b="1" dirty="0" err="1" smtClean="0">
                <a:solidFill>
                  <a:srgbClr val="FF0000"/>
                </a:solidFill>
              </a:rPr>
              <a:t>드롭다운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 설정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10" name="오른쪽 화살표 9"/>
          <p:cNvSpPr/>
          <p:nvPr/>
        </p:nvSpPr>
        <p:spPr>
          <a:xfrm rot="20497816">
            <a:off x="4891858" y="1774747"/>
            <a:ext cx="428628" cy="2857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5357818" y="1357298"/>
            <a:ext cx="3655168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002060"/>
                </a:solidFill>
              </a:rPr>
              <a:t>분할된 버튼 </a:t>
            </a:r>
            <a:r>
              <a:rPr lang="ko-KR" altLang="en-US" sz="1400" b="1" dirty="0" err="1" smtClean="0">
                <a:solidFill>
                  <a:srgbClr val="002060"/>
                </a:solidFill>
              </a:rPr>
              <a:t>드롭다운의</a:t>
            </a:r>
            <a:r>
              <a:rPr lang="ko-KR" altLang="en-US" sz="1400" b="1" dirty="0" smtClean="0">
                <a:solidFill>
                  <a:srgbClr val="002060"/>
                </a:solidFill>
              </a:rPr>
              <a:t> 경우 버튼이</a:t>
            </a:r>
            <a:endParaRPr lang="en-US" altLang="ko-KR" sz="1400" b="1" dirty="0" smtClean="0">
              <a:solidFill>
                <a:srgbClr val="002060"/>
              </a:solidFill>
            </a:endParaRPr>
          </a:p>
          <a:p>
            <a:r>
              <a:rPr lang="en-US" altLang="ko-KR" sz="1400" b="1" dirty="0" smtClean="0">
                <a:solidFill>
                  <a:srgbClr val="002060"/>
                </a:solidFill>
              </a:rPr>
              <a:t>2</a:t>
            </a:r>
            <a:r>
              <a:rPr lang="ko-KR" altLang="en-US" sz="1400" b="1" dirty="0" smtClean="0">
                <a:solidFill>
                  <a:srgbClr val="002060"/>
                </a:solidFill>
              </a:rPr>
              <a:t>개이기 때문에 두 버튼에 모든 크기를</a:t>
            </a:r>
            <a:endParaRPr lang="en-US" altLang="ko-KR" sz="1400" b="1" dirty="0" smtClean="0">
              <a:solidFill>
                <a:srgbClr val="002060"/>
              </a:solidFill>
            </a:endParaRPr>
          </a:p>
          <a:p>
            <a:r>
              <a:rPr lang="ko-KR" altLang="en-US" sz="1400" b="1" dirty="0" smtClean="0">
                <a:solidFill>
                  <a:srgbClr val="002060"/>
                </a:solidFill>
              </a:rPr>
              <a:t>조절하는 클래스 </a:t>
            </a:r>
            <a:r>
              <a:rPr lang="ko-KR" altLang="en-US" sz="1400" b="1" dirty="0" err="1" smtClean="0">
                <a:solidFill>
                  <a:srgbClr val="002060"/>
                </a:solidFill>
              </a:rPr>
              <a:t>선택자를</a:t>
            </a:r>
            <a:r>
              <a:rPr lang="ko-KR" altLang="en-US" sz="1400" b="1" dirty="0" smtClean="0">
                <a:solidFill>
                  <a:srgbClr val="002060"/>
                </a:solidFill>
              </a:rPr>
              <a:t> </a:t>
            </a:r>
            <a:r>
              <a:rPr lang="ko-KR" altLang="en-US" sz="1400" b="1" dirty="0" err="1" smtClean="0">
                <a:solidFill>
                  <a:srgbClr val="002060"/>
                </a:solidFill>
              </a:rPr>
              <a:t>적용해줘야한다</a:t>
            </a:r>
            <a:r>
              <a:rPr lang="en-US" altLang="ko-KR" dirty="0" smtClean="0">
                <a:solidFill>
                  <a:srgbClr val="002060"/>
                </a:solidFill>
              </a:rPr>
              <a:t>.</a:t>
            </a:r>
            <a:endParaRPr lang="ko-KR" altLang="en-US" dirty="0">
              <a:solidFill>
                <a:srgbClr val="00206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 smtClean="0"/>
              <a:t>버튼 </a:t>
            </a:r>
            <a:r>
              <a:rPr lang="ko-KR" altLang="en-US" sz="2400" dirty="0" err="1" smtClean="0"/>
              <a:t>드롭</a:t>
            </a:r>
            <a:r>
              <a:rPr lang="ko-KR" altLang="en-US" sz="2400" dirty="0" smtClean="0"/>
              <a:t> 다운</a:t>
            </a:r>
            <a:r>
              <a:rPr lang="en-US" altLang="ko-KR" sz="2400" dirty="0" smtClean="0"/>
              <a:t>(5)-</a:t>
            </a:r>
            <a:r>
              <a:rPr lang="ko-KR" altLang="en-US" sz="2400" b="1" dirty="0" smtClean="0">
                <a:solidFill>
                  <a:srgbClr val="FF0000"/>
                </a:solidFill>
              </a:rPr>
              <a:t>버튼 </a:t>
            </a:r>
            <a:r>
              <a:rPr lang="ko-KR" altLang="en-US" sz="2400" b="1" dirty="0" err="1" smtClean="0">
                <a:solidFill>
                  <a:srgbClr val="FF0000"/>
                </a:solidFill>
              </a:rPr>
              <a:t>드롭업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,</a:t>
            </a:r>
            <a:r>
              <a:rPr lang="ko-KR" altLang="en-US" sz="2400" b="1" dirty="0" smtClean="0">
                <a:solidFill>
                  <a:srgbClr val="FF0000"/>
                </a:solidFill>
              </a:rPr>
              <a:t>버튼 </a:t>
            </a:r>
            <a:r>
              <a:rPr lang="ko-KR" altLang="en-US" sz="2400" b="1" dirty="0" err="1" smtClean="0">
                <a:solidFill>
                  <a:srgbClr val="FF0000"/>
                </a:solidFill>
              </a:rPr>
              <a:t>드롭</a:t>
            </a:r>
            <a:r>
              <a:rPr lang="ko-KR" altLang="en-US" sz="2400" b="1" dirty="0" smtClean="0">
                <a:solidFill>
                  <a:srgbClr val="FF0000"/>
                </a:solidFill>
              </a:rPr>
              <a:t> 다운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/>
            </a:r>
            <a:br>
              <a:rPr lang="en-US" altLang="ko-KR" sz="2400" b="1" dirty="0" smtClean="0">
                <a:solidFill>
                  <a:srgbClr val="FF0000"/>
                </a:solidFill>
              </a:rPr>
            </a:br>
            <a:r>
              <a:rPr lang="en-US" altLang="ko-KR" sz="2400" b="1" dirty="0" smtClean="0">
                <a:solidFill>
                  <a:srgbClr val="FF0000"/>
                </a:solidFill>
              </a:rPr>
              <a:t>(div class=“</a:t>
            </a:r>
            <a:r>
              <a:rPr lang="en-US" altLang="ko-KR" sz="2400" b="1" dirty="0" err="1" smtClean="0">
                <a:solidFill>
                  <a:srgbClr val="FF0000"/>
                </a:solidFill>
              </a:rPr>
              <a:t>btn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-group </a:t>
            </a:r>
            <a:r>
              <a:rPr lang="en-US" altLang="ko-KR" sz="2400" b="1" dirty="0" smtClean="0">
                <a:solidFill>
                  <a:srgbClr val="002060"/>
                </a:solidFill>
              </a:rPr>
              <a:t>drop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”)</a:t>
            </a:r>
            <a:endParaRPr lang="ko-KR" altLang="en-US" sz="2400" dirty="0"/>
          </a:p>
        </p:txBody>
      </p:sp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2035571"/>
            <a:ext cx="7715304" cy="4465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643702" y="4357694"/>
            <a:ext cx="2209800" cy="2019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오른쪽 화살표 5"/>
          <p:cNvSpPr/>
          <p:nvPr/>
        </p:nvSpPr>
        <p:spPr>
          <a:xfrm rot="762678">
            <a:off x="3884680" y="2821854"/>
            <a:ext cx="357190" cy="2857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214810" y="2928934"/>
            <a:ext cx="405181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002060"/>
                </a:solidFill>
              </a:rPr>
              <a:t>브라우저의 하단에 버튼이 위치하게 될 경우</a:t>
            </a:r>
            <a:endParaRPr lang="en-US" altLang="ko-KR" sz="1400" b="1" dirty="0" smtClean="0">
              <a:solidFill>
                <a:srgbClr val="002060"/>
              </a:solidFill>
            </a:endParaRPr>
          </a:p>
          <a:p>
            <a:r>
              <a:rPr lang="ko-KR" altLang="en-US" sz="1400" b="1" dirty="0" err="1" smtClean="0">
                <a:solidFill>
                  <a:srgbClr val="002060"/>
                </a:solidFill>
              </a:rPr>
              <a:t>드롭다운이</a:t>
            </a:r>
            <a:r>
              <a:rPr lang="ko-KR" altLang="en-US" sz="1400" b="1" dirty="0" smtClean="0">
                <a:solidFill>
                  <a:srgbClr val="002060"/>
                </a:solidFill>
              </a:rPr>
              <a:t> 아니라 </a:t>
            </a:r>
            <a:r>
              <a:rPr lang="ko-KR" altLang="en-US" sz="1400" b="1" dirty="0" err="1" smtClean="0">
                <a:solidFill>
                  <a:srgbClr val="002060"/>
                </a:solidFill>
              </a:rPr>
              <a:t>드롭업으로</a:t>
            </a:r>
            <a:r>
              <a:rPr lang="ko-KR" altLang="en-US" sz="1400" b="1" dirty="0" smtClean="0">
                <a:solidFill>
                  <a:srgbClr val="002060"/>
                </a:solidFill>
              </a:rPr>
              <a:t> </a:t>
            </a:r>
            <a:r>
              <a:rPr lang="ko-KR" altLang="en-US" sz="1400" b="1" dirty="0" err="1" smtClean="0">
                <a:solidFill>
                  <a:srgbClr val="002060"/>
                </a:solidFill>
              </a:rPr>
              <a:t>처리해주는것이</a:t>
            </a:r>
            <a:endParaRPr lang="en-US" altLang="ko-KR" sz="1400" b="1" dirty="0" smtClean="0">
              <a:solidFill>
                <a:srgbClr val="002060"/>
              </a:solidFill>
            </a:endParaRPr>
          </a:p>
          <a:p>
            <a:r>
              <a:rPr lang="ko-KR" altLang="en-US" sz="1400" b="1" dirty="0" smtClean="0">
                <a:solidFill>
                  <a:srgbClr val="002060"/>
                </a:solidFill>
              </a:rPr>
              <a:t>좋다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. </a:t>
            </a:r>
            <a:r>
              <a:rPr lang="ko-KR" altLang="en-US" sz="1400" b="1" dirty="0" err="1" smtClean="0">
                <a:solidFill>
                  <a:srgbClr val="FF0000"/>
                </a:solidFill>
              </a:rPr>
              <a:t>드롭업은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 </a:t>
            </a:r>
            <a:r>
              <a:rPr lang="ko-KR" altLang="en-US" sz="1400" b="1" dirty="0" err="1" smtClean="0">
                <a:solidFill>
                  <a:srgbClr val="FF0000"/>
                </a:solidFill>
              </a:rPr>
              <a:t>드롭다운이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 적용된 </a:t>
            </a:r>
            <a:r>
              <a:rPr lang="en-US" altLang="ko-KR" sz="1400" b="1" dirty="0" err="1" smtClean="0">
                <a:solidFill>
                  <a:srgbClr val="FF0000"/>
                </a:solidFill>
              </a:rPr>
              <a:t>btn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-group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에</a:t>
            </a:r>
            <a:endParaRPr lang="en-US" altLang="ko-KR" sz="1400" b="1" dirty="0" smtClean="0">
              <a:solidFill>
                <a:srgbClr val="FF0000"/>
              </a:solidFill>
            </a:endParaRPr>
          </a:p>
          <a:p>
            <a:r>
              <a:rPr lang="en-US" altLang="ko-KR" sz="1400" b="1" dirty="0" err="1" smtClean="0">
                <a:solidFill>
                  <a:srgbClr val="FF0000"/>
                </a:solidFill>
              </a:rPr>
              <a:t>Dropup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을 추가해주면 된다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.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61913" y="1785926"/>
            <a:ext cx="8882087" cy="49047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 smtClean="0"/>
              <a:t>5.</a:t>
            </a:r>
            <a:r>
              <a:rPr lang="ko-KR" altLang="en-US" sz="2400" dirty="0" smtClean="0"/>
              <a:t>입력그룹</a:t>
            </a:r>
            <a:r>
              <a:rPr lang="en-US" altLang="ko-KR" sz="2400" dirty="0" smtClean="0"/>
              <a:t>(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inputgroup.html</a:t>
            </a:r>
            <a:r>
              <a:rPr lang="ko-KR" altLang="en-US" sz="2400" dirty="0" smtClean="0"/>
              <a:t>작성</a:t>
            </a:r>
            <a:r>
              <a:rPr lang="en-US" altLang="ko-KR" sz="2400" dirty="0" smtClean="0"/>
              <a:t>)(1)</a:t>
            </a:r>
            <a:br>
              <a:rPr lang="en-US" altLang="ko-KR" sz="2400" dirty="0" smtClean="0"/>
            </a:br>
            <a:r>
              <a:rPr lang="en-US" altLang="ko-KR" sz="2400" b="1" dirty="0" smtClean="0">
                <a:solidFill>
                  <a:srgbClr val="FF0000"/>
                </a:solidFill>
              </a:rPr>
              <a:t>(class=“input-</a:t>
            </a:r>
            <a:r>
              <a:rPr lang="en-US" altLang="ko-KR" sz="2400" b="1" dirty="0" err="1" smtClean="0">
                <a:solidFill>
                  <a:srgbClr val="FF0000"/>
                </a:solidFill>
              </a:rPr>
              <a:t>group”,class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=“input-group-</a:t>
            </a:r>
            <a:r>
              <a:rPr lang="en-US" altLang="ko-KR" sz="2400" b="1" dirty="0" err="1" smtClean="0">
                <a:solidFill>
                  <a:srgbClr val="FF0000"/>
                </a:solidFill>
              </a:rPr>
              <a:t>addon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”)</a:t>
            </a:r>
            <a:endParaRPr lang="ko-KR" altLang="en-US" sz="2400" b="1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643174" y="1785926"/>
            <a:ext cx="669971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002060"/>
                </a:solidFill>
              </a:rPr>
              <a:t>입력그룹은 폼에서 가장 많이 사용하는 </a:t>
            </a:r>
            <a:r>
              <a:rPr lang="en-US" altLang="ko-KR" sz="1400" b="1" dirty="0" smtClean="0">
                <a:solidFill>
                  <a:srgbClr val="002060"/>
                </a:solidFill>
              </a:rPr>
              <a:t>input</a:t>
            </a:r>
            <a:r>
              <a:rPr lang="ko-KR" altLang="en-US" sz="1400" b="1" dirty="0" smtClean="0">
                <a:solidFill>
                  <a:srgbClr val="002060"/>
                </a:solidFill>
              </a:rPr>
              <a:t>을 확장하는 기능을 담당하며</a:t>
            </a:r>
            <a:endParaRPr lang="en-US" altLang="ko-KR" sz="1400" b="1" dirty="0" smtClean="0">
              <a:solidFill>
                <a:srgbClr val="002060"/>
              </a:solidFill>
            </a:endParaRPr>
          </a:p>
          <a:p>
            <a:r>
              <a:rPr lang="ko-KR" altLang="en-US" sz="1400" b="1" dirty="0" smtClean="0">
                <a:solidFill>
                  <a:srgbClr val="002060"/>
                </a:solidFill>
              </a:rPr>
              <a:t>그가 위치한 곳 앞 또는 뒤에 </a:t>
            </a:r>
            <a:r>
              <a:rPr lang="en-US" altLang="ko-KR" sz="1400" b="1" dirty="0" smtClean="0">
                <a:solidFill>
                  <a:srgbClr val="002060"/>
                </a:solidFill>
              </a:rPr>
              <a:t>&lt;span class=“input-group-</a:t>
            </a:r>
            <a:r>
              <a:rPr lang="en-US" altLang="ko-KR" sz="1400" b="1" dirty="0" err="1" smtClean="0">
                <a:solidFill>
                  <a:srgbClr val="002060"/>
                </a:solidFill>
              </a:rPr>
              <a:t>addon</a:t>
            </a:r>
            <a:r>
              <a:rPr lang="en-US" altLang="ko-KR" sz="1400" b="1" dirty="0" smtClean="0">
                <a:solidFill>
                  <a:srgbClr val="002060"/>
                </a:solidFill>
              </a:rPr>
              <a:t>”&gt;&lt;/span&gt;</a:t>
            </a:r>
            <a:r>
              <a:rPr lang="ko-KR" altLang="en-US" sz="1400" b="1" dirty="0" smtClean="0">
                <a:solidFill>
                  <a:srgbClr val="002060"/>
                </a:solidFill>
              </a:rPr>
              <a:t>추가</a:t>
            </a:r>
            <a:endParaRPr lang="en-US" altLang="ko-KR" sz="1400" b="1" dirty="0" smtClean="0">
              <a:solidFill>
                <a:srgbClr val="002060"/>
              </a:solidFill>
            </a:endParaRPr>
          </a:p>
          <a:p>
            <a:r>
              <a:rPr lang="ko-KR" altLang="en-US" sz="1400" b="1" dirty="0" smtClean="0">
                <a:solidFill>
                  <a:srgbClr val="002060"/>
                </a:solidFill>
              </a:rPr>
              <a:t>하고 </a:t>
            </a:r>
            <a:r>
              <a:rPr lang="en-US" altLang="ko-KR" sz="1400" b="1" dirty="0" smtClean="0">
                <a:solidFill>
                  <a:srgbClr val="002060"/>
                </a:solidFill>
              </a:rPr>
              <a:t>&lt;div class=“input-group”&gt;</a:t>
            </a:r>
            <a:r>
              <a:rPr lang="ko-KR" altLang="en-US" sz="1400" b="1" dirty="0" smtClean="0">
                <a:solidFill>
                  <a:srgbClr val="002060"/>
                </a:solidFill>
              </a:rPr>
              <a:t>을 이용하여 감싸면 된다</a:t>
            </a:r>
            <a:r>
              <a:rPr lang="en-US" altLang="ko-KR" sz="1400" b="1" dirty="0" smtClean="0">
                <a:solidFill>
                  <a:srgbClr val="002060"/>
                </a:solidFill>
              </a:rPr>
              <a:t>.</a:t>
            </a:r>
            <a:endParaRPr lang="ko-KR" altLang="en-US" sz="1400" b="1" dirty="0">
              <a:solidFill>
                <a:srgbClr val="002060"/>
              </a:solidFill>
            </a:endParaRPr>
          </a:p>
        </p:txBody>
      </p:sp>
      <p:sp>
        <p:nvSpPr>
          <p:cNvPr id="6" name="오른쪽 화살표 5"/>
          <p:cNvSpPr/>
          <p:nvPr/>
        </p:nvSpPr>
        <p:spPr>
          <a:xfrm rot="20129455">
            <a:off x="2403818" y="2046636"/>
            <a:ext cx="285752" cy="2857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오른쪽 화살표 6"/>
          <p:cNvSpPr/>
          <p:nvPr/>
        </p:nvSpPr>
        <p:spPr>
          <a:xfrm>
            <a:off x="5786446" y="2857496"/>
            <a:ext cx="285752" cy="1428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6286512" y="2786058"/>
            <a:ext cx="18213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002060"/>
                </a:solidFill>
              </a:rPr>
              <a:t>입력부분</a:t>
            </a:r>
            <a:r>
              <a:rPr lang="en-US" altLang="ko-KR" sz="1400" b="1" dirty="0" smtClean="0">
                <a:solidFill>
                  <a:srgbClr val="002060"/>
                </a:solidFill>
              </a:rPr>
              <a:t>(input tag)</a:t>
            </a:r>
            <a:endParaRPr lang="ko-KR" altLang="en-US" sz="1400" b="1" dirty="0">
              <a:solidFill>
                <a:srgbClr val="00206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28596" y="2571744"/>
            <a:ext cx="8229600" cy="1143000"/>
          </a:xfrm>
        </p:spPr>
        <p:txBody>
          <a:bodyPr>
            <a:normAutofit/>
          </a:bodyPr>
          <a:lstStyle/>
          <a:p>
            <a:r>
              <a:rPr lang="ko-KR" altLang="en-US" sz="3600" dirty="0" smtClean="0"/>
              <a:t>부트스트랩에서 사용하는 </a:t>
            </a:r>
            <a:r>
              <a:rPr lang="en-US" altLang="ko-KR" sz="3600" dirty="0" smtClean="0"/>
              <a:t>CSS</a:t>
            </a:r>
            <a:endParaRPr lang="ko-KR" altLang="en-US" sz="3600" dirty="0"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 smtClean="0"/>
              <a:t>입력그룹</a:t>
            </a:r>
            <a:r>
              <a:rPr lang="en-US" altLang="ko-KR" sz="2400" dirty="0" smtClean="0"/>
              <a:t>(2)</a:t>
            </a:r>
            <a:br>
              <a:rPr lang="en-US" altLang="ko-KR" sz="2400" dirty="0" smtClean="0"/>
            </a:br>
            <a:r>
              <a:rPr lang="en-US" altLang="ko-KR" sz="2400" dirty="0" smtClean="0"/>
              <a:t>(class=“input-group 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input-group-</a:t>
            </a:r>
            <a:r>
              <a:rPr lang="en-US" altLang="ko-KR" sz="2400" b="1" dirty="0" err="1" smtClean="0">
                <a:solidFill>
                  <a:srgbClr val="FF0000"/>
                </a:solidFill>
              </a:rPr>
              <a:t>lg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”</a:t>
            </a:r>
            <a:r>
              <a:rPr lang="en-US" altLang="ko-KR" sz="2400" dirty="0" smtClean="0"/>
              <a:t>)</a:t>
            </a:r>
            <a:endParaRPr lang="ko-KR" altLang="en-US" sz="2400"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58" y="2285992"/>
            <a:ext cx="8358214" cy="45720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1214414" y="1643050"/>
            <a:ext cx="61988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0070C0"/>
                </a:solidFill>
              </a:rPr>
              <a:t>입력그룹의 크기조절은 </a:t>
            </a:r>
            <a:r>
              <a:rPr lang="en-US" altLang="ko-KR" sz="1400" b="1" dirty="0" smtClean="0">
                <a:solidFill>
                  <a:srgbClr val="0070C0"/>
                </a:solidFill>
              </a:rPr>
              <a:t>input-group</a:t>
            </a:r>
            <a:r>
              <a:rPr lang="ko-KR" altLang="en-US" sz="1400" b="1" dirty="0" smtClean="0">
                <a:solidFill>
                  <a:srgbClr val="0070C0"/>
                </a:solidFill>
              </a:rPr>
              <a:t>클래스 </a:t>
            </a:r>
            <a:r>
              <a:rPr lang="ko-KR" altLang="en-US" sz="1400" b="1" dirty="0" err="1" smtClean="0">
                <a:solidFill>
                  <a:srgbClr val="0070C0"/>
                </a:solidFill>
              </a:rPr>
              <a:t>선택자</a:t>
            </a:r>
            <a:r>
              <a:rPr lang="ko-KR" altLang="en-US" sz="1400" b="1" dirty="0" smtClean="0">
                <a:solidFill>
                  <a:srgbClr val="0070C0"/>
                </a:solidFill>
              </a:rPr>
              <a:t> 부분에 </a:t>
            </a:r>
            <a:r>
              <a:rPr lang="en-US" altLang="ko-KR" sz="1400" b="1" dirty="0" smtClean="0">
                <a:solidFill>
                  <a:srgbClr val="0070C0"/>
                </a:solidFill>
              </a:rPr>
              <a:t>input-group-</a:t>
            </a:r>
            <a:r>
              <a:rPr lang="en-US" altLang="ko-KR" sz="1400" b="1" dirty="0" err="1" smtClean="0">
                <a:solidFill>
                  <a:srgbClr val="0070C0"/>
                </a:solidFill>
              </a:rPr>
              <a:t>lg</a:t>
            </a:r>
            <a:endParaRPr lang="en-US" altLang="ko-KR" sz="1400" b="1" dirty="0" smtClean="0">
              <a:solidFill>
                <a:srgbClr val="0070C0"/>
              </a:solidFill>
            </a:endParaRPr>
          </a:p>
          <a:p>
            <a:r>
              <a:rPr lang="ko-KR" altLang="en-US" sz="1400" b="1" dirty="0" smtClean="0">
                <a:solidFill>
                  <a:srgbClr val="0070C0"/>
                </a:solidFill>
              </a:rPr>
              <a:t>와 같이 크기를 조절하는 </a:t>
            </a:r>
            <a:r>
              <a:rPr lang="ko-KR" altLang="en-US" sz="1400" b="1" dirty="0" err="1" smtClean="0">
                <a:solidFill>
                  <a:srgbClr val="0070C0"/>
                </a:solidFill>
              </a:rPr>
              <a:t>선택자를</a:t>
            </a:r>
            <a:r>
              <a:rPr lang="ko-KR" altLang="en-US" sz="1400" b="1" dirty="0" smtClean="0">
                <a:solidFill>
                  <a:srgbClr val="0070C0"/>
                </a:solidFill>
              </a:rPr>
              <a:t> 추가해 주면 된다</a:t>
            </a:r>
            <a:r>
              <a:rPr lang="en-US" altLang="ko-KR" sz="1400" b="1" dirty="0" smtClean="0">
                <a:solidFill>
                  <a:srgbClr val="0070C0"/>
                </a:solidFill>
              </a:rPr>
              <a:t>.</a:t>
            </a:r>
            <a:endParaRPr lang="ko-KR" altLang="en-US" sz="1400" b="1" dirty="0">
              <a:solidFill>
                <a:srgbClr val="0070C0"/>
              </a:solidFill>
            </a:endParaRPr>
          </a:p>
        </p:txBody>
      </p:sp>
      <p:sp>
        <p:nvSpPr>
          <p:cNvPr id="6" name="오른쪽 화살표 5"/>
          <p:cNvSpPr/>
          <p:nvPr/>
        </p:nvSpPr>
        <p:spPr>
          <a:xfrm>
            <a:off x="3929058" y="3286124"/>
            <a:ext cx="285752" cy="2857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286248" y="3286124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err="1" smtClean="0">
                <a:solidFill>
                  <a:srgbClr val="0070C0"/>
                </a:solidFill>
              </a:rPr>
              <a:t>큰경우</a:t>
            </a:r>
            <a:endParaRPr lang="ko-KR" altLang="en-US" sz="1400" b="1" dirty="0">
              <a:solidFill>
                <a:srgbClr val="0070C0"/>
              </a:solidFill>
            </a:endParaRPr>
          </a:p>
        </p:txBody>
      </p:sp>
      <p:sp>
        <p:nvSpPr>
          <p:cNvPr id="8" name="오른쪽 화살표 7"/>
          <p:cNvSpPr/>
          <p:nvPr/>
        </p:nvSpPr>
        <p:spPr>
          <a:xfrm>
            <a:off x="3929058" y="4071942"/>
            <a:ext cx="285752" cy="2857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4286248" y="4071942"/>
            <a:ext cx="9653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0070C0"/>
                </a:solidFill>
              </a:rPr>
              <a:t>작은 경우</a:t>
            </a:r>
            <a:endParaRPr lang="ko-KR" altLang="en-US" sz="1400" b="1" dirty="0">
              <a:solidFill>
                <a:srgbClr val="0070C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357950" y="5786454"/>
            <a:ext cx="257314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0070C0"/>
                </a:solidFill>
              </a:rPr>
              <a:t>입력그룹의 </a:t>
            </a:r>
            <a:r>
              <a:rPr lang="ko-KR" altLang="en-US" sz="1400" b="1" dirty="0" err="1" smtClean="0">
                <a:solidFill>
                  <a:srgbClr val="0070C0"/>
                </a:solidFill>
              </a:rPr>
              <a:t>애드온</a:t>
            </a:r>
            <a:r>
              <a:rPr lang="ko-KR" altLang="en-US" sz="1400" b="1" dirty="0" smtClean="0">
                <a:solidFill>
                  <a:srgbClr val="0070C0"/>
                </a:solidFill>
              </a:rPr>
              <a:t> 부분</a:t>
            </a:r>
            <a:endParaRPr lang="en-US" altLang="ko-KR" sz="1400" b="1" dirty="0" smtClean="0">
              <a:solidFill>
                <a:srgbClr val="0070C0"/>
              </a:solidFill>
            </a:endParaRPr>
          </a:p>
          <a:p>
            <a:r>
              <a:rPr lang="ko-KR" altLang="en-US" sz="1400" b="1" dirty="0" smtClean="0">
                <a:solidFill>
                  <a:srgbClr val="0070C0"/>
                </a:solidFill>
              </a:rPr>
              <a:t>에는 문자대신에 체크박스</a:t>
            </a:r>
            <a:endParaRPr lang="en-US" altLang="ko-KR" sz="1400" b="1" dirty="0" smtClean="0">
              <a:solidFill>
                <a:srgbClr val="0070C0"/>
              </a:solidFill>
            </a:endParaRPr>
          </a:p>
          <a:p>
            <a:r>
              <a:rPr lang="ko-KR" altLang="en-US" sz="1400" b="1" dirty="0" smtClean="0">
                <a:solidFill>
                  <a:srgbClr val="0070C0"/>
                </a:solidFill>
              </a:rPr>
              <a:t>라디오 버튼을 추가할 </a:t>
            </a:r>
            <a:r>
              <a:rPr lang="ko-KR" altLang="en-US" sz="1400" b="1" dirty="0" err="1" smtClean="0">
                <a:solidFill>
                  <a:srgbClr val="0070C0"/>
                </a:solidFill>
              </a:rPr>
              <a:t>수있다</a:t>
            </a:r>
            <a:r>
              <a:rPr lang="en-US" altLang="ko-KR" sz="1400" b="1" dirty="0" smtClean="0">
                <a:solidFill>
                  <a:srgbClr val="0070C0"/>
                </a:solidFill>
              </a:rPr>
              <a:t>.</a:t>
            </a:r>
            <a:endParaRPr lang="ko-KR" altLang="en-US" sz="1400" b="1" dirty="0">
              <a:solidFill>
                <a:srgbClr val="0070C0"/>
              </a:solidFill>
            </a:endParaRPr>
          </a:p>
        </p:txBody>
      </p:sp>
      <p:sp>
        <p:nvSpPr>
          <p:cNvPr id="11" name="오른쪽 화살표 10"/>
          <p:cNvSpPr/>
          <p:nvPr/>
        </p:nvSpPr>
        <p:spPr>
          <a:xfrm>
            <a:off x="5929322" y="5929330"/>
            <a:ext cx="357190" cy="2857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 smtClean="0"/>
              <a:t>입력그룹</a:t>
            </a:r>
            <a:r>
              <a:rPr lang="en-US" altLang="ko-KR" sz="2400" dirty="0" smtClean="0"/>
              <a:t>(3)(class=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“input-group-</a:t>
            </a:r>
            <a:r>
              <a:rPr lang="en-US" altLang="ko-KR" sz="2400" b="1" dirty="0" err="1" smtClean="0">
                <a:solidFill>
                  <a:srgbClr val="FF0000"/>
                </a:solidFill>
              </a:rPr>
              <a:t>btn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”</a:t>
            </a:r>
            <a:r>
              <a:rPr lang="en-US" altLang="ko-KR" sz="2400" dirty="0" smtClean="0"/>
              <a:t>)</a:t>
            </a:r>
            <a:endParaRPr lang="ko-KR" altLang="en-US" sz="2400" dirty="0"/>
          </a:p>
        </p:txBody>
      </p:sp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2910" y="1857364"/>
            <a:ext cx="7448568" cy="32861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1508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14546" y="5286388"/>
            <a:ext cx="4352925" cy="12763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4286248" y="2643182"/>
            <a:ext cx="412459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002060"/>
                </a:solidFill>
              </a:rPr>
              <a:t>체크박스와 라디오 버튼은 </a:t>
            </a:r>
            <a:r>
              <a:rPr lang="en-US" altLang="ko-KR" sz="1400" b="1" dirty="0" smtClean="0">
                <a:solidFill>
                  <a:srgbClr val="002060"/>
                </a:solidFill>
              </a:rPr>
              <a:t>input-group-</a:t>
            </a:r>
            <a:r>
              <a:rPr lang="en-US" altLang="ko-KR" sz="1400" b="1" dirty="0" err="1" smtClean="0">
                <a:solidFill>
                  <a:srgbClr val="002060"/>
                </a:solidFill>
              </a:rPr>
              <a:t>addon</a:t>
            </a:r>
            <a:endParaRPr lang="en-US" altLang="ko-KR" sz="1400" b="1" dirty="0" smtClean="0">
              <a:solidFill>
                <a:srgbClr val="002060"/>
              </a:solidFill>
            </a:endParaRPr>
          </a:p>
          <a:p>
            <a:r>
              <a:rPr lang="ko-KR" altLang="en-US" sz="1400" b="1" dirty="0" smtClean="0">
                <a:solidFill>
                  <a:srgbClr val="002060"/>
                </a:solidFill>
              </a:rPr>
              <a:t>부분에 추가해주면 되지만 버튼 및 </a:t>
            </a:r>
            <a:r>
              <a:rPr lang="ko-KR" altLang="en-US" sz="1400" b="1" dirty="0" err="1" smtClean="0">
                <a:solidFill>
                  <a:srgbClr val="002060"/>
                </a:solidFill>
              </a:rPr>
              <a:t>버튼드롭다운</a:t>
            </a:r>
            <a:endParaRPr lang="en-US" altLang="ko-KR" sz="1400" b="1" dirty="0" smtClean="0">
              <a:solidFill>
                <a:srgbClr val="002060"/>
              </a:solidFill>
            </a:endParaRPr>
          </a:p>
          <a:p>
            <a:r>
              <a:rPr lang="ko-KR" altLang="en-US" sz="1400" b="1" dirty="0" smtClean="0">
                <a:solidFill>
                  <a:srgbClr val="002060"/>
                </a:solidFill>
              </a:rPr>
              <a:t>은 </a:t>
            </a:r>
            <a:r>
              <a:rPr lang="en-US" altLang="ko-KR" sz="1400" b="1" dirty="0" smtClean="0">
                <a:solidFill>
                  <a:srgbClr val="002060"/>
                </a:solidFill>
              </a:rPr>
              <a:t>input-group-</a:t>
            </a:r>
            <a:r>
              <a:rPr lang="en-US" altLang="ko-KR" sz="1400" b="1" dirty="0" err="1" smtClean="0">
                <a:solidFill>
                  <a:srgbClr val="002060"/>
                </a:solidFill>
              </a:rPr>
              <a:t>addon</a:t>
            </a:r>
            <a:r>
              <a:rPr lang="ko-KR" altLang="en-US" sz="1400" b="1" dirty="0" smtClean="0">
                <a:solidFill>
                  <a:srgbClr val="002060"/>
                </a:solidFill>
              </a:rPr>
              <a:t>이 아닌 </a:t>
            </a:r>
            <a:r>
              <a:rPr lang="en-US" altLang="ko-KR" sz="1400" b="1" dirty="0" smtClean="0">
                <a:solidFill>
                  <a:srgbClr val="002060"/>
                </a:solidFill>
              </a:rPr>
              <a:t>input-group-</a:t>
            </a:r>
            <a:r>
              <a:rPr lang="en-US" altLang="ko-KR" sz="1400" b="1" dirty="0" err="1" smtClean="0">
                <a:solidFill>
                  <a:srgbClr val="002060"/>
                </a:solidFill>
              </a:rPr>
              <a:t>btn</a:t>
            </a:r>
            <a:endParaRPr lang="en-US" altLang="ko-KR" sz="1400" b="1" dirty="0" smtClean="0">
              <a:solidFill>
                <a:srgbClr val="002060"/>
              </a:solidFill>
            </a:endParaRPr>
          </a:p>
          <a:p>
            <a:r>
              <a:rPr lang="ko-KR" altLang="en-US" sz="1400" b="1" dirty="0" err="1" smtClean="0">
                <a:solidFill>
                  <a:srgbClr val="002060"/>
                </a:solidFill>
              </a:rPr>
              <a:t>으로</a:t>
            </a:r>
            <a:r>
              <a:rPr lang="ko-KR" altLang="en-US" sz="1400" b="1" dirty="0" smtClean="0">
                <a:solidFill>
                  <a:srgbClr val="002060"/>
                </a:solidFill>
              </a:rPr>
              <a:t> 변경한 후 추가해 줘야 한다</a:t>
            </a:r>
            <a:r>
              <a:rPr lang="en-US" altLang="ko-KR" sz="1400" b="1" dirty="0" smtClean="0">
                <a:solidFill>
                  <a:srgbClr val="002060"/>
                </a:solidFill>
              </a:rPr>
              <a:t>.</a:t>
            </a:r>
            <a:endParaRPr lang="ko-KR" altLang="en-US" sz="1400" b="1" dirty="0">
              <a:solidFill>
                <a:srgbClr val="002060"/>
              </a:solidFill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 smtClean="0"/>
              <a:t>입력그룹</a:t>
            </a:r>
            <a:r>
              <a:rPr lang="en-US" altLang="ko-KR" sz="2400" dirty="0" smtClean="0"/>
              <a:t>(4) </a:t>
            </a:r>
            <a:r>
              <a:rPr lang="ko-KR" altLang="en-US" sz="2400" b="1" dirty="0" smtClean="0">
                <a:solidFill>
                  <a:srgbClr val="FF0000"/>
                </a:solidFill>
              </a:rPr>
              <a:t>입력그룹 버튼 </a:t>
            </a:r>
            <a:r>
              <a:rPr lang="ko-KR" altLang="en-US" sz="2400" b="1" dirty="0" err="1" smtClean="0">
                <a:solidFill>
                  <a:srgbClr val="FF0000"/>
                </a:solidFill>
              </a:rPr>
              <a:t>드롭다운</a:t>
            </a:r>
            <a:r>
              <a:rPr lang="ko-KR" altLang="en-US" sz="2400" b="1" dirty="0" smtClean="0">
                <a:solidFill>
                  <a:srgbClr val="FF0000"/>
                </a:solidFill>
              </a:rPr>
              <a:t> 또는 </a:t>
            </a:r>
            <a:r>
              <a:rPr lang="ko-KR" altLang="en-US" sz="2400" b="1" dirty="0" err="1" smtClean="0">
                <a:solidFill>
                  <a:srgbClr val="FF0000"/>
                </a:solidFill>
              </a:rPr>
              <a:t>드롭업추가</a:t>
            </a:r>
            <a:endParaRPr lang="ko-KR" altLang="en-US" sz="2400" b="1" dirty="0">
              <a:solidFill>
                <a:srgbClr val="FF0000"/>
              </a:solidFill>
            </a:endParaRPr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2910" y="1285860"/>
            <a:ext cx="5972189" cy="27146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2910" y="4071942"/>
            <a:ext cx="6572296" cy="26261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2532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500694" y="2357430"/>
            <a:ext cx="3248031" cy="12753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2533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572132" y="5072074"/>
            <a:ext cx="3313431" cy="13525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2844" y="274638"/>
            <a:ext cx="8858312" cy="1143000"/>
          </a:xfrm>
        </p:spPr>
        <p:txBody>
          <a:bodyPr>
            <a:normAutofit/>
          </a:bodyPr>
          <a:lstStyle/>
          <a:p>
            <a:r>
              <a:rPr lang="en-US" altLang="ko-KR" sz="2400" dirty="0" smtClean="0"/>
              <a:t>6.</a:t>
            </a:r>
            <a:r>
              <a:rPr lang="ko-KR" altLang="en-US" sz="2400" dirty="0" err="1" smtClean="0"/>
              <a:t>내비게이션</a:t>
            </a:r>
            <a:r>
              <a:rPr lang="en-US" altLang="ko-KR" sz="2400" dirty="0" smtClean="0"/>
              <a:t>(</a:t>
            </a:r>
            <a:r>
              <a:rPr lang="en-US" altLang="ko-KR" sz="2400" dirty="0" err="1" smtClean="0"/>
              <a:t>nav</a:t>
            </a:r>
            <a:r>
              <a:rPr lang="en-US" altLang="ko-KR" sz="2400" dirty="0" smtClean="0"/>
              <a:t> </a:t>
            </a:r>
            <a:r>
              <a:rPr lang="en-US" altLang="ko-KR" sz="2400" dirty="0" err="1" smtClean="0"/>
              <a:t>nav</a:t>
            </a:r>
            <a:r>
              <a:rPr lang="en-US" altLang="ko-KR" sz="2400" dirty="0" smtClean="0"/>
              <a:t>-tabs, </a:t>
            </a:r>
            <a:r>
              <a:rPr lang="en-US" altLang="ko-KR" sz="2400" dirty="0" err="1" smtClean="0"/>
              <a:t>nav</a:t>
            </a:r>
            <a:r>
              <a:rPr lang="en-US" altLang="ko-KR" sz="2400" dirty="0" smtClean="0"/>
              <a:t> </a:t>
            </a:r>
            <a:r>
              <a:rPr lang="en-US" altLang="ko-KR" sz="2400" dirty="0" err="1" smtClean="0"/>
              <a:t>nav</a:t>
            </a:r>
            <a:r>
              <a:rPr lang="en-US" altLang="ko-KR" sz="2400" dirty="0" smtClean="0"/>
              <a:t>-pills)(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navigation.html</a:t>
            </a:r>
            <a:r>
              <a:rPr lang="ko-KR" altLang="en-US" sz="2400" b="1" dirty="0" smtClean="0">
                <a:solidFill>
                  <a:srgbClr val="FF0000"/>
                </a:solidFill>
              </a:rPr>
              <a:t>작성</a:t>
            </a:r>
            <a:r>
              <a:rPr lang="en-US" altLang="ko-KR" sz="2400" dirty="0" smtClean="0"/>
              <a:t>)</a:t>
            </a:r>
            <a:endParaRPr lang="ko-KR" altLang="en-US" sz="24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8401080" cy="4525963"/>
          </a:xfrm>
        </p:spPr>
        <p:txBody>
          <a:bodyPr>
            <a:normAutofit lnSpcReduction="10000"/>
          </a:bodyPr>
          <a:lstStyle/>
          <a:p>
            <a:r>
              <a:rPr lang="ko-KR" altLang="en-US" sz="1800" dirty="0" smtClean="0"/>
              <a:t>부트스트랩의 </a:t>
            </a:r>
            <a:r>
              <a:rPr lang="ko-KR" altLang="en-US" sz="1800" dirty="0" err="1" smtClean="0"/>
              <a:t>내비게이션</a:t>
            </a:r>
            <a:r>
              <a:rPr lang="ko-KR" altLang="en-US" sz="1800" dirty="0" smtClean="0"/>
              <a:t> 기능</a:t>
            </a:r>
            <a:r>
              <a:rPr lang="en-US" altLang="ko-KR" sz="1800" dirty="0" smtClean="0"/>
              <a:t>-&gt;1) </a:t>
            </a:r>
            <a:r>
              <a:rPr lang="ko-KR" altLang="en-US" sz="1800" dirty="0" err="1" smtClean="0"/>
              <a:t>내비게이션</a:t>
            </a:r>
            <a:r>
              <a:rPr lang="en-US" altLang="ko-KR" sz="1800" dirty="0" smtClean="0"/>
              <a:t>,  2)</a:t>
            </a:r>
            <a:r>
              <a:rPr lang="ko-KR" altLang="en-US" sz="1800" dirty="0" err="1" smtClean="0"/>
              <a:t>내비게이션바</a:t>
            </a:r>
            <a:endParaRPr lang="en-US" altLang="ko-KR" sz="1800" dirty="0" smtClean="0"/>
          </a:p>
          <a:p>
            <a:endParaRPr lang="en-US" altLang="ko-KR" sz="1800" dirty="0" smtClean="0"/>
          </a:p>
          <a:p>
            <a:r>
              <a:rPr lang="ko-KR" altLang="en-US" sz="1800" dirty="0" err="1" smtClean="0"/>
              <a:t>내비게이션</a:t>
            </a:r>
            <a:r>
              <a:rPr lang="en-US" altLang="ko-KR" sz="1800" dirty="0" smtClean="0"/>
              <a:t>=&gt;.</a:t>
            </a:r>
            <a:r>
              <a:rPr lang="en-US" altLang="ko-KR" sz="1800" b="1" dirty="0" err="1" smtClean="0">
                <a:solidFill>
                  <a:srgbClr val="002060"/>
                </a:solidFill>
              </a:rPr>
              <a:t>nav</a:t>
            </a:r>
            <a:r>
              <a:rPr lang="en-US" altLang="ko-KR" sz="1800" b="1" dirty="0" smtClean="0">
                <a:solidFill>
                  <a:srgbClr val="002060"/>
                </a:solidFill>
              </a:rPr>
              <a:t> </a:t>
            </a:r>
            <a:r>
              <a:rPr lang="ko-KR" altLang="en-US" sz="1800" b="1" dirty="0" smtClean="0">
                <a:solidFill>
                  <a:srgbClr val="002060"/>
                </a:solidFill>
              </a:rPr>
              <a:t>클래스 </a:t>
            </a:r>
            <a:r>
              <a:rPr lang="ko-KR" altLang="en-US" sz="1800" b="1" dirty="0" err="1" smtClean="0">
                <a:solidFill>
                  <a:srgbClr val="002060"/>
                </a:solidFill>
              </a:rPr>
              <a:t>선택자</a:t>
            </a:r>
            <a:r>
              <a:rPr lang="ko-KR" altLang="en-US" sz="1800" b="1" dirty="0" smtClean="0">
                <a:solidFill>
                  <a:srgbClr val="002060"/>
                </a:solidFill>
              </a:rPr>
              <a:t> 사용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r>
              <a:rPr lang="en-US" altLang="ko-KR" sz="1800" dirty="0" smtClean="0"/>
              <a:t>                   </a:t>
            </a:r>
            <a:r>
              <a:rPr lang="ko-KR" altLang="en-US" sz="1800" dirty="0" smtClean="0"/>
              <a:t>문서 내부 또는 메인 메뉴 또는 서브 메뉴를 </a:t>
            </a:r>
            <a:r>
              <a:rPr lang="ko-KR" altLang="en-US" sz="1800" dirty="0" err="1" smtClean="0"/>
              <a:t>만들때</a:t>
            </a:r>
            <a:r>
              <a:rPr lang="ko-KR" altLang="en-US" sz="1800" dirty="0" smtClean="0"/>
              <a:t> 사용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r>
              <a:rPr lang="en-US" altLang="ko-KR" sz="1800" dirty="0" smtClean="0"/>
              <a:t>                   </a:t>
            </a:r>
            <a:r>
              <a:rPr lang="ko-KR" altLang="en-US" sz="1800" dirty="0" smtClean="0"/>
              <a:t>종류</a:t>
            </a:r>
            <a:r>
              <a:rPr lang="en-US" altLang="ko-KR" sz="1800" dirty="0" smtClean="0"/>
              <a:t>-&gt;</a:t>
            </a:r>
            <a:r>
              <a:rPr lang="ko-KR" altLang="en-US" sz="1800" b="1" dirty="0" err="1" smtClean="0">
                <a:solidFill>
                  <a:srgbClr val="002060"/>
                </a:solidFill>
              </a:rPr>
              <a:t>탭형</a:t>
            </a:r>
            <a:r>
              <a:rPr lang="en-US" altLang="ko-KR" sz="1800" b="1" dirty="0" smtClean="0">
                <a:solidFill>
                  <a:srgbClr val="002060"/>
                </a:solidFill>
              </a:rPr>
              <a:t>, </a:t>
            </a:r>
            <a:r>
              <a:rPr lang="ko-KR" altLang="en-US" sz="1800" b="1" dirty="0" err="1" smtClean="0">
                <a:solidFill>
                  <a:srgbClr val="002060"/>
                </a:solidFill>
              </a:rPr>
              <a:t>알약형</a:t>
            </a:r>
            <a:r>
              <a:rPr lang="en-US" altLang="ko-KR" sz="1800" b="1" dirty="0" smtClean="0">
                <a:solidFill>
                  <a:srgbClr val="002060"/>
                </a:solidFill>
              </a:rPr>
              <a:t>-&gt;</a:t>
            </a:r>
            <a:r>
              <a:rPr lang="ko-KR" altLang="en-US" sz="1800" b="1" dirty="0" smtClean="0">
                <a:solidFill>
                  <a:srgbClr val="002060"/>
                </a:solidFill>
              </a:rPr>
              <a:t>디자인상의 차이는 없다</a:t>
            </a:r>
            <a:r>
              <a:rPr lang="en-US" altLang="ko-KR" sz="1800" b="1" dirty="0" smtClean="0">
                <a:solidFill>
                  <a:srgbClr val="002060"/>
                </a:solidFill>
              </a:rPr>
              <a:t>.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r>
              <a:rPr lang="en-US" altLang="ko-KR" sz="1800" dirty="0" smtClean="0"/>
              <a:t>                   </a:t>
            </a:r>
            <a:r>
              <a:rPr lang="ko-KR" altLang="en-US" sz="1800" b="1" dirty="0" err="1" smtClean="0">
                <a:solidFill>
                  <a:srgbClr val="002060"/>
                </a:solidFill>
              </a:rPr>
              <a:t>탭형</a:t>
            </a:r>
            <a:r>
              <a:rPr lang="en-US" altLang="ko-KR" sz="1800" b="1" dirty="0" smtClean="0">
                <a:solidFill>
                  <a:srgbClr val="002060"/>
                </a:solidFill>
              </a:rPr>
              <a:t>-&gt;&lt;</a:t>
            </a:r>
            <a:r>
              <a:rPr lang="en-US" altLang="ko-KR" sz="1800" b="1" dirty="0" err="1" smtClean="0">
                <a:solidFill>
                  <a:srgbClr val="002060"/>
                </a:solidFill>
              </a:rPr>
              <a:t>ul</a:t>
            </a:r>
            <a:r>
              <a:rPr lang="en-US" altLang="ko-KR" sz="1800" b="1" dirty="0" smtClean="0">
                <a:solidFill>
                  <a:srgbClr val="002060"/>
                </a:solidFill>
              </a:rPr>
              <a:t> class=“</a:t>
            </a:r>
            <a:r>
              <a:rPr lang="en-US" altLang="ko-KR" sz="1800" b="1" dirty="0" err="1" smtClean="0">
                <a:solidFill>
                  <a:srgbClr val="002060"/>
                </a:solidFill>
              </a:rPr>
              <a:t>nav</a:t>
            </a:r>
            <a:r>
              <a:rPr lang="en-US" altLang="ko-KR" sz="1800" b="1" dirty="0" smtClean="0">
                <a:solidFill>
                  <a:srgbClr val="002060"/>
                </a:solidFill>
              </a:rPr>
              <a:t> </a:t>
            </a:r>
            <a:r>
              <a:rPr lang="en-US" altLang="ko-KR" sz="1800" b="1" dirty="0" err="1" smtClean="0">
                <a:solidFill>
                  <a:srgbClr val="002060"/>
                </a:solidFill>
              </a:rPr>
              <a:t>nav</a:t>
            </a:r>
            <a:r>
              <a:rPr lang="en-US" altLang="ko-KR" sz="1800" b="1" dirty="0" smtClean="0">
                <a:solidFill>
                  <a:srgbClr val="002060"/>
                </a:solidFill>
              </a:rPr>
              <a:t>-tabs”&gt;</a:t>
            </a:r>
            <a:r>
              <a:rPr lang="ko-KR" altLang="en-US" sz="1800" dirty="0" smtClean="0"/>
              <a:t>와 같이 사용된다</a:t>
            </a:r>
            <a:r>
              <a:rPr lang="en-US" altLang="ko-KR" sz="1800" dirty="0" smtClean="0"/>
              <a:t>.</a:t>
            </a:r>
          </a:p>
          <a:p>
            <a:pPr>
              <a:buNone/>
            </a:pPr>
            <a:r>
              <a:rPr lang="en-US" altLang="ko-KR" sz="1800" dirty="0" smtClean="0"/>
              <a:t>                       </a:t>
            </a:r>
            <a:r>
              <a:rPr lang="ko-KR" altLang="en-US" sz="1800" b="1" dirty="0" err="1" smtClean="0">
                <a:solidFill>
                  <a:srgbClr val="002060"/>
                </a:solidFill>
              </a:rPr>
              <a:t>알약형</a:t>
            </a:r>
            <a:r>
              <a:rPr lang="en-US" altLang="ko-KR" sz="1800" b="1" dirty="0" smtClean="0">
                <a:solidFill>
                  <a:srgbClr val="002060"/>
                </a:solidFill>
              </a:rPr>
              <a:t>-&gt;&lt;</a:t>
            </a:r>
            <a:r>
              <a:rPr lang="en-US" altLang="ko-KR" sz="1800" b="1" dirty="0" err="1" smtClean="0">
                <a:solidFill>
                  <a:srgbClr val="002060"/>
                </a:solidFill>
              </a:rPr>
              <a:t>ul</a:t>
            </a:r>
            <a:r>
              <a:rPr lang="en-US" altLang="ko-KR" sz="1800" b="1" dirty="0" smtClean="0">
                <a:solidFill>
                  <a:srgbClr val="002060"/>
                </a:solidFill>
              </a:rPr>
              <a:t> class=“</a:t>
            </a:r>
            <a:r>
              <a:rPr lang="en-US" altLang="ko-KR" sz="1800" b="1" dirty="0" err="1" smtClean="0">
                <a:solidFill>
                  <a:srgbClr val="002060"/>
                </a:solidFill>
              </a:rPr>
              <a:t>nav</a:t>
            </a:r>
            <a:r>
              <a:rPr lang="en-US" altLang="ko-KR" sz="1800" b="1" dirty="0" smtClean="0">
                <a:solidFill>
                  <a:srgbClr val="002060"/>
                </a:solidFill>
              </a:rPr>
              <a:t> </a:t>
            </a:r>
            <a:r>
              <a:rPr lang="en-US" altLang="ko-KR" sz="1800" b="1" dirty="0" err="1" smtClean="0">
                <a:solidFill>
                  <a:srgbClr val="002060"/>
                </a:solidFill>
              </a:rPr>
              <a:t>nav</a:t>
            </a:r>
            <a:r>
              <a:rPr lang="en-US" altLang="ko-KR" sz="1800" b="1" dirty="0" smtClean="0">
                <a:solidFill>
                  <a:srgbClr val="002060"/>
                </a:solidFill>
              </a:rPr>
              <a:t>-pills”</a:t>
            </a:r>
            <a:r>
              <a:rPr lang="en-US" altLang="ko-KR" sz="1800" dirty="0" smtClean="0">
                <a:solidFill>
                  <a:srgbClr val="002060"/>
                </a:solidFill>
              </a:rPr>
              <a:t>&gt;</a:t>
            </a:r>
            <a:r>
              <a:rPr lang="ko-KR" altLang="en-US" sz="1800" dirty="0" smtClean="0"/>
              <a:t>와 같이 사용된다</a:t>
            </a:r>
            <a:r>
              <a:rPr lang="en-US" altLang="ko-KR" sz="1800" dirty="0" smtClean="0"/>
              <a:t>.</a:t>
            </a:r>
          </a:p>
          <a:p>
            <a:pPr>
              <a:buNone/>
            </a:pPr>
            <a:endParaRPr lang="en-US" altLang="ko-KR" sz="1800" dirty="0" smtClean="0"/>
          </a:p>
          <a:p>
            <a:r>
              <a:rPr lang="ko-KR" altLang="en-US" sz="1800" dirty="0" err="1" smtClean="0"/>
              <a:t>내비게이션바</a:t>
            </a:r>
            <a:r>
              <a:rPr lang="en-US" altLang="ko-KR" sz="1800" dirty="0" smtClean="0"/>
              <a:t>=&gt;.</a:t>
            </a:r>
            <a:r>
              <a:rPr lang="en-US" altLang="ko-KR" sz="1800" b="1" dirty="0" err="1" smtClean="0">
                <a:solidFill>
                  <a:srgbClr val="002060"/>
                </a:solidFill>
              </a:rPr>
              <a:t>nav</a:t>
            </a:r>
            <a:r>
              <a:rPr lang="en-US" altLang="ko-KR" sz="1800" b="1" dirty="0" smtClean="0">
                <a:solidFill>
                  <a:srgbClr val="002060"/>
                </a:solidFill>
              </a:rPr>
              <a:t>-bar </a:t>
            </a:r>
            <a:r>
              <a:rPr lang="ko-KR" altLang="en-US" sz="1800" b="1" dirty="0" smtClean="0">
                <a:solidFill>
                  <a:srgbClr val="002060"/>
                </a:solidFill>
              </a:rPr>
              <a:t>클래스 </a:t>
            </a:r>
            <a:r>
              <a:rPr lang="ko-KR" altLang="en-US" sz="1800" b="1" dirty="0" err="1" smtClean="0">
                <a:solidFill>
                  <a:srgbClr val="002060"/>
                </a:solidFill>
              </a:rPr>
              <a:t>선택자</a:t>
            </a:r>
            <a:r>
              <a:rPr lang="ko-KR" altLang="en-US" sz="1800" b="1" dirty="0" smtClean="0">
                <a:solidFill>
                  <a:srgbClr val="002060"/>
                </a:solidFill>
              </a:rPr>
              <a:t> 사용</a:t>
            </a:r>
            <a:r>
              <a:rPr lang="en-US" altLang="ko-KR" sz="1800" dirty="0" smtClean="0">
                <a:solidFill>
                  <a:srgbClr val="002060"/>
                </a:solidFill>
              </a:rPr>
              <a:t/>
            </a:r>
            <a:br>
              <a:rPr lang="en-US" altLang="ko-KR" sz="1800" dirty="0" smtClean="0">
                <a:solidFill>
                  <a:srgbClr val="002060"/>
                </a:solidFill>
              </a:rPr>
            </a:br>
            <a:r>
              <a:rPr lang="en-US" altLang="ko-KR" sz="1800" dirty="0" smtClean="0">
                <a:solidFill>
                  <a:srgbClr val="002060"/>
                </a:solidFill>
              </a:rPr>
              <a:t>                     </a:t>
            </a:r>
            <a:r>
              <a:rPr lang="ko-KR" altLang="en-US" sz="1800" b="1" dirty="0" smtClean="0">
                <a:solidFill>
                  <a:srgbClr val="002060"/>
                </a:solidFill>
              </a:rPr>
              <a:t>주로 메인 메뉴를 </a:t>
            </a:r>
            <a:r>
              <a:rPr lang="ko-KR" altLang="en-US" sz="1800" b="1" dirty="0" err="1" smtClean="0">
                <a:solidFill>
                  <a:srgbClr val="002060"/>
                </a:solidFill>
              </a:rPr>
              <a:t>만들때</a:t>
            </a:r>
            <a:r>
              <a:rPr lang="ko-KR" altLang="en-US" sz="1800" b="1" dirty="0" smtClean="0">
                <a:solidFill>
                  <a:srgbClr val="002060"/>
                </a:solidFill>
              </a:rPr>
              <a:t> 사용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endParaRPr lang="en-US" altLang="ko-KR" sz="1800" dirty="0" smtClean="0"/>
          </a:p>
          <a:p>
            <a:r>
              <a:rPr lang="ko-KR" altLang="en-US" sz="1800" dirty="0" err="1" smtClean="0"/>
              <a:t>탭형</a:t>
            </a:r>
            <a:r>
              <a:rPr lang="en-US" altLang="ko-KR" sz="1800" dirty="0" smtClean="0"/>
              <a:t> </a:t>
            </a:r>
            <a:r>
              <a:rPr lang="ko-KR" altLang="en-US" sz="1800" dirty="0" err="1" smtClean="0"/>
              <a:t>내비게이션</a:t>
            </a:r>
            <a:r>
              <a:rPr lang="en-US" altLang="ko-KR" sz="1800" dirty="0" smtClean="0"/>
              <a:t>=&gt;</a:t>
            </a:r>
            <a:r>
              <a:rPr lang="ko-KR" altLang="en-US" sz="1800" b="1" dirty="0" smtClean="0">
                <a:solidFill>
                  <a:srgbClr val="002060"/>
                </a:solidFill>
              </a:rPr>
              <a:t>메뉴 하단에 선이 있다</a:t>
            </a:r>
            <a:r>
              <a:rPr lang="en-US" altLang="ko-KR" sz="1800" b="1" dirty="0" smtClean="0">
                <a:solidFill>
                  <a:srgbClr val="002060"/>
                </a:solidFill>
              </a:rPr>
              <a:t>.</a:t>
            </a:r>
          </a:p>
          <a:p>
            <a:r>
              <a:rPr lang="ko-KR" altLang="en-US" sz="1800" dirty="0" err="1" smtClean="0"/>
              <a:t>알약형</a:t>
            </a:r>
            <a:r>
              <a:rPr lang="ko-KR" altLang="en-US" sz="1800" dirty="0" smtClean="0"/>
              <a:t> </a:t>
            </a:r>
            <a:r>
              <a:rPr lang="ko-KR" altLang="en-US" sz="1800" dirty="0" err="1" smtClean="0"/>
              <a:t>내비게이션</a:t>
            </a:r>
            <a:r>
              <a:rPr lang="en-US" altLang="ko-KR" sz="1800" dirty="0" smtClean="0"/>
              <a:t>=&gt;</a:t>
            </a:r>
            <a:r>
              <a:rPr lang="ko-KR" altLang="en-US" sz="1800" b="1" dirty="0" smtClean="0">
                <a:solidFill>
                  <a:srgbClr val="002060"/>
                </a:solidFill>
              </a:rPr>
              <a:t>메뉴 하단에 선이 없다</a:t>
            </a:r>
            <a:r>
              <a:rPr lang="en-US" altLang="ko-KR" sz="1800" b="1" dirty="0" smtClean="0">
                <a:solidFill>
                  <a:srgbClr val="002060"/>
                </a:solidFill>
              </a:rPr>
              <a:t>.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r>
              <a:rPr lang="en-US" altLang="ko-KR" sz="1800" dirty="0" smtClean="0"/>
              <a:t>                            activate </a:t>
            </a:r>
            <a:r>
              <a:rPr lang="ko-KR" altLang="en-US" sz="1800" dirty="0" smtClean="0"/>
              <a:t>상태에서의 메뉴 모양이 알약과 </a:t>
            </a:r>
            <a:r>
              <a:rPr lang="ko-KR" altLang="en-US" sz="1800" dirty="0" err="1" smtClean="0"/>
              <a:t>같은형태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r>
              <a:rPr lang="en-US" altLang="ko-KR" sz="1800" dirty="0" smtClean="0"/>
              <a:t>                           </a:t>
            </a:r>
            <a:r>
              <a:rPr lang="ko-KR" altLang="en-US" sz="1800" dirty="0" err="1" smtClean="0"/>
              <a:t>탭형과는</a:t>
            </a:r>
            <a:r>
              <a:rPr lang="ko-KR" altLang="en-US" sz="1800" dirty="0" smtClean="0"/>
              <a:t> 달리 </a:t>
            </a:r>
            <a:r>
              <a:rPr lang="ko-KR" altLang="en-US" sz="1800" dirty="0" err="1" smtClean="0"/>
              <a:t>알약형은</a:t>
            </a:r>
            <a:r>
              <a:rPr lang="ko-KR" altLang="en-US" sz="1800" dirty="0" smtClean="0"/>
              <a:t> 수직으로도 정렬이 가능하다</a:t>
            </a:r>
            <a:r>
              <a:rPr lang="en-US" altLang="ko-KR" sz="1800" dirty="0" smtClean="0"/>
              <a:t>.</a:t>
            </a: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 err="1" smtClean="0"/>
              <a:t>내비게이션</a:t>
            </a:r>
            <a:r>
              <a:rPr lang="ko-KR" altLang="en-US" sz="2400" dirty="0" smtClean="0"/>
              <a:t> </a:t>
            </a:r>
            <a:r>
              <a:rPr lang="en-US" altLang="ko-KR" sz="2400" dirty="0" smtClean="0"/>
              <a:t>(</a:t>
            </a:r>
            <a:r>
              <a:rPr lang="ko-KR" altLang="en-US" sz="2400" dirty="0" err="1" smtClean="0"/>
              <a:t>탭형</a:t>
            </a:r>
            <a:r>
              <a:rPr lang="ko-KR" altLang="en-US" sz="2400" dirty="0" smtClean="0"/>
              <a:t> </a:t>
            </a:r>
            <a:r>
              <a:rPr lang="ko-KR" altLang="en-US" sz="2400" dirty="0" err="1" smtClean="0"/>
              <a:t>내비게이션</a:t>
            </a:r>
            <a:r>
              <a:rPr lang="en-US" altLang="ko-KR" sz="2400" dirty="0" smtClean="0"/>
              <a:t>)(1)</a:t>
            </a:r>
            <a:br>
              <a:rPr lang="en-US" altLang="ko-KR" sz="2400" dirty="0" smtClean="0"/>
            </a:br>
            <a:r>
              <a:rPr lang="en-US" altLang="ko-KR" sz="2400" dirty="0" smtClean="0"/>
              <a:t>(class=“</a:t>
            </a:r>
            <a:r>
              <a:rPr lang="en-US" altLang="ko-KR" sz="2400" b="1" dirty="0" err="1" smtClean="0">
                <a:solidFill>
                  <a:srgbClr val="FF0000"/>
                </a:solidFill>
              </a:rPr>
              <a:t>nav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 </a:t>
            </a:r>
            <a:r>
              <a:rPr lang="en-US" altLang="ko-KR" sz="2400" b="1" dirty="0" err="1" smtClean="0">
                <a:solidFill>
                  <a:srgbClr val="FF0000"/>
                </a:solidFill>
              </a:rPr>
              <a:t>nav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-tabs</a:t>
            </a:r>
            <a:r>
              <a:rPr lang="en-US" altLang="ko-KR" sz="2400" dirty="0" smtClean="0"/>
              <a:t>, class=“active”)</a:t>
            </a:r>
            <a:endParaRPr lang="ko-KR" altLang="en-US" sz="2400" dirty="0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2910" y="2000240"/>
            <a:ext cx="7875291" cy="40005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아래쪽 화살표 4"/>
          <p:cNvSpPr/>
          <p:nvPr/>
        </p:nvSpPr>
        <p:spPr>
          <a:xfrm rot="18920492">
            <a:off x="6360484" y="5360360"/>
            <a:ext cx="357190" cy="35719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6715140" y="5715016"/>
            <a:ext cx="11448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</a:rPr>
              <a:t>선택된 경우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7" name="오른쪽 화살표 6"/>
          <p:cNvSpPr/>
          <p:nvPr/>
        </p:nvSpPr>
        <p:spPr>
          <a:xfrm>
            <a:off x="6500826" y="3643314"/>
            <a:ext cx="285752" cy="2143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6929454" y="3571876"/>
            <a:ext cx="18630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</a:rPr>
              <a:t>메뉴하단에 </a:t>
            </a:r>
            <a:r>
              <a:rPr lang="ko-KR" altLang="en-US" sz="1400" b="1" dirty="0" err="1" smtClean="0">
                <a:solidFill>
                  <a:srgbClr val="FF0000"/>
                </a:solidFill>
              </a:rPr>
              <a:t>선이있다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 err="1" smtClean="0"/>
              <a:t>내비게이션</a:t>
            </a:r>
            <a:r>
              <a:rPr lang="ko-KR" altLang="en-US" sz="2400" dirty="0" smtClean="0"/>
              <a:t> </a:t>
            </a:r>
            <a:r>
              <a:rPr lang="en-US" altLang="ko-KR" sz="2400" dirty="0" smtClean="0"/>
              <a:t>(</a:t>
            </a:r>
            <a:r>
              <a:rPr lang="ko-KR" altLang="en-US" sz="2400" dirty="0" err="1" smtClean="0"/>
              <a:t>알약형</a:t>
            </a:r>
            <a:r>
              <a:rPr lang="ko-KR" altLang="en-US" sz="2400" dirty="0" smtClean="0"/>
              <a:t> </a:t>
            </a:r>
            <a:r>
              <a:rPr lang="ko-KR" altLang="en-US" sz="2400" dirty="0" err="1" smtClean="0"/>
              <a:t>내비게이션</a:t>
            </a:r>
            <a:r>
              <a:rPr lang="en-US" altLang="ko-KR" sz="2400" dirty="0" smtClean="0"/>
              <a:t>)(2)</a:t>
            </a:r>
            <a:br>
              <a:rPr lang="en-US" altLang="ko-KR" sz="2400" dirty="0" smtClean="0"/>
            </a:br>
            <a:r>
              <a:rPr lang="en-US" altLang="ko-KR" sz="2400" dirty="0" smtClean="0"/>
              <a:t>(class=“</a:t>
            </a:r>
            <a:r>
              <a:rPr lang="en-US" altLang="ko-KR" sz="2400" b="1" dirty="0" err="1" smtClean="0">
                <a:solidFill>
                  <a:srgbClr val="FF0000"/>
                </a:solidFill>
              </a:rPr>
              <a:t>nav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 </a:t>
            </a:r>
            <a:r>
              <a:rPr lang="en-US" altLang="ko-KR" sz="2400" b="1" dirty="0" err="1" smtClean="0">
                <a:solidFill>
                  <a:srgbClr val="FF0000"/>
                </a:solidFill>
              </a:rPr>
              <a:t>nav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-pills</a:t>
            </a:r>
            <a:r>
              <a:rPr lang="en-US" altLang="ko-KR" sz="2400" dirty="0" smtClean="0"/>
              <a:t>, class=“active”)</a:t>
            </a:r>
            <a:endParaRPr lang="ko-KR" altLang="en-US" sz="2400" dirty="0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1472" y="1857364"/>
            <a:ext cx="7786710" cy="45567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4214810" y="5786454"/>
            <a:ext cx="29289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err="1" smtClean="0">
                <a:solidFill>
                  <a:srgbClr val="FF0000"/>
                </a:solidFill>
              </a:rPr>
              <a:t>nav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-pills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부분에 </a:t>
            </a:r>
            <a:r>
              <a:rPr lang="en-US" altLang="ko-KR" sz="1400" b="1" dirty="0" err="1" smtClean="0">
                <a:solidFill>
                  <a:srgbClr val="FF0000"/>
                </a:solidFill>
              </a:rPr>
              <a:t>nav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-stacked</a:t>
            </a:r>
          </a:p>
          <a:p>
            <a:r>
              <a:rPr lang="ko-KR" altLang="en-US" sz="1400" b="1" dirty="0" err="1" smtClean="0">
                <a:solidFill>
                  <a:srgbClr val="FF0000"/>
                </a:solidFill>
              </a:rPr>
              <a:t>를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 적용해주면 수직으로 정렬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 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된다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.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6" name="아래쪽 화살표 5"/>
          <p:cNvSpPr/>
          <p:nvPr/>
        </p:nvSpPr>
        <p:spPr>
          <a:xfrm rot="19370142">
            <a:off x="4000496" y="5643578"/>
            <a:ext cx="285752" cy="28575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오른쪽 화살표 6"/>
          <p:cNvSpPr/>
          <p:nvPr/>
        </p:nvSpPr>
        <p:spPr>
          <a:xfrm>
            <a:off x="6500826" y="2643182"/>
            <a:ext cx="214314" cy="2857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6858016" y="2643182"/>
            <a:ext cx="18630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</a:rPr>
              <a:t>메뉴하단에 </a:t>
            </a:r>
            <a:r>
              <a:rPr lang="ko-KR" altLang="en-US" sz="1400" b="1" dirty="0" err="1" smtClean="0">
                <a:solidFill>
                  <a:srgbClr val="FF0000"/>
                </a:solidFill>
              </a:rPr>
              <a:t>선이없음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 err="1" smtClean="0"/>
              <a:t>내비게이션</a:t>
            </a:r>
            <a:r>
              <a:rPr lang="ko-KR" altLang="en-US" sz="2400" dirty="0" smtClean="0"/>
              <a:t> </a:t>
            </a:r>
            <a:r>
              <a:rPr lang="en-US" altLang="ko-KR" sz="2400" dirty="0" smtClean="0"/>
              <a:t>(</a:t>
            </a:r>
            <a:r>
              <a:rPr lang="ko-KR" altLang="en-US" sz="2400" dirty="0" err="1" smtClean="0"/>
              <a:t>탭형</a:t>
            </a:r>
            <a:r>
              <a:rPr lang="ko-KR" altLang="en-US" sz="2400" dirty="0" smtClean="0"/>
              <a:t> </a:t>
            </a:r>
            <a:r>
              <a:rPr lang="ko-KR" altLang="en-US" sz="2400" dirty="0" err="1" smtClean="0"/>
              <a:t>내비게이션</a:t>
            </a:r>
            <a:r>
              <a:rPr lang="ko-KR" altLang="en-US" sz="2400" dirty="0" smtClean="0"/>
              <a:t> 양쪽정렬</a:t>
            </a:r>
            <a:r>
              <a:rPr lang="en-US" altLang="ko-KR" sz="2400" dirty="0" smtClean="0"/>
              <a:t>)(3)</a:t>
            </a:r>
            <a:br>
              <a:rPr lang="en-US" altLang="ko-KR" sz="2400" dirty="0" smtClean="0"/>
            </a:br>
            <a:r>
              <a:rPr lang="en-US" altLang="ko-KR" sz="2400" dirty="0" smtClean="0"/>
              <a:t>(class=“</a:t>
            </a:r>
            <a:r>
              <a:rPr lang="en-US" altLang="ko-KR" sz="2400" b="1" dirty="0" err="1" smtClean="0">
                <a:solidFill>
                  <a:srgbClr val="FF0000"/>
                </a:solidFill>
              </a:rPr>
              <a:t>nav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 </a:t>
            </a:r>
            <a:r>
              <a:rPr lang="en-US" altLang="ko-KR" sz="2400" b="1" dirty="0" err="1" smtClean="0">
                <a:solidFill>
                  <a:srgbClr val="FF0000"/>
                </a:solidFill>
              </a:rPr>
              <a:t>nav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-pills</a:t>
            </a:r>
            <a:r>
              <a:rPr lang="en-US" altLang="ko-KR" sz="2400" dirty="0" smtClean="0"/>
              <a:t>, class=“</a:t>
            </a:r>
            <a:r>
              <a:rPr lang="en-US" altLang="ko-KR" sz="2400" dirty="0" err="1" smtClean="0"/>
              <a:t>active”,class</a:t>
            </a:r>
            <a:r>
              <a:rPr lang="en-US" altLang="ko-KR" sz="2400" dirty="0" smtClean="0"/>
              <a:t>=“disabled”)</a:t>
            </a:r>
            <a:endParaRPr lang="ko-KR" altLang="en-US" sz="2400" dirty="0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844" y="2000240"/>
            <a:ext cx="6357982" cy="4407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857820" y="3000372"/>
            <a:ext cx="3286180" cy="1424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오른쪽 화살표 5"/>
          <p:cNvSpPr/>
          <p:nvPr/>
        </p:nvSpPr>
        <p:spPr>
          <a:xfrm>
            <a:off x="4857752" y="5643578"/>
            <a:ext cx="357190" cy="2143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5429256" y="5429264"/>
            <a:ext cx="33425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</a:rPr>
              <a:t>메뉴의 </a:t>
            </a:r>
            <a:r>
              <a:rPr lang="en-US" altLang="ko-KR" sz="1400" b="1" dirty="0" err="1" smtClean="0">
                <a:solidFill>
                  <a:srgbClr val="FF0000"/>
                </a:solidFill>
              </a:rPr>
              <a:t>li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부분에 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disabled</a:t>
            </a:r>
            <a:r>
              <a:rPr lang="ko-KR" altLang="en-US" sz="1400" b="1" dirty="0" err="1" smtClean="0">
                <a:solidFill>
                  <a:srgbClr val="FF0000"/>
                </a:solidFill>
              </a:rPr>
              <a:t>선택자를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 적용</a:t>
            </a:r>
            <a:endParaRPr lang="en-US" altLang="ko-KR" sz="1400" b="1" dirty="0" smtClean="0">
              <a:solidFill>
                <a:srgbClr val="FF0000"/>
              </a:solidFill>
            </a:endParaRPr>
          </a:p>
          <a:p>
            <a:r>
              <a:rPr lang="ko-KR" altLang="en-US" sz="1400" b="1" dirty="0" smtClean="0">
                <a:solidFill>
                  <a:srgbClr val="FF0000"/>
                </a:solidFill>
              </a:rPr>
              <a:t>해주면 메뉴가 비활성화 된다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.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8" name="오른쪽 화살표 7"/>
          <p:cNvSpPr/>
          <p:nvPr/>
        </p:nvSpPr>
        <p:spPr>
          <a:xfrm>
            <a:off x="4857752" y="2285992"/>
            <a:ext cx="285752" cy="2143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286380" y="1857364"/>
            <a:ext cx="335380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err="1" smtClean="0">
                <a:solidFill>
                  <a:srgbClr val="FF0000"/>
                </a:solidFill>
              </a:rPr>
              <a:t>탭형과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 </a:t>
            </a:r>
            <a:r>
              <a:rPr lang="ko-KR" altLang="en-US" sz="1400" b="1" dirty="0" err="1" smtClean="0">
                <a:solidFill>
                  <a:srgbClr val="FF0000"/>
                </a:solidFill>
              </a:rPr>
              <a:t>알약형은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 </a:t>
            </a:r>
            <a:r>
              <a:rPr lang="en-US" altLang="ko-KR" sz="1400" b="1" dirty="0" err="1" smtClean="0">
                <a:solidFill>
                  <a:srgbClr val="FF0000"/>
                </a:solidFill>
              </a:rPr>
              <a:t>nav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-tabs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와 </a:t>
            </a:r>
            <a:r>
              <a:rPr lang="en-US" altLang="ko-KR" sz="1400" b="1" dirty="0" err="1" smtClean="0">
                <a:solidFill>
                  <a:srgbClr val="FF0000"/>
                </a:solidFill>
              </a:rPr>
              <a:t>nav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-pills</a:t>
            </a:r>
          </a:p>
          <a:p>
            <a:r>
              <a:rPr lang="ko-KR" altLang="en-US" sz="1400" b="1" dirty="0" smtClean="0">
                <a:solidFill>
                  <a:srgbClr val="FF0000"/>
                </a:solidFill>
              </a:rPr>
              <a:t>다음에 </a:t>
            </a:r>
            <a:r>
              <a:rPr lang="en-US" altLang="ko-KR" sz="1400" b="1" dirty="0" err="1" smtClean="0">
                <a:solidFill>
                  <a:srgbClr val="FF0000"/>
                </a:solidFill>
              </a:rPr>
              <a:t>nav-justifed</a:t>
            </a:r>
            <a:r>
              <a:rPr lang="ko-KR" altLang="en-US" sz="1400" b="1" dirty="0" err="1" smtClean="0">
                <a:solidFill>
                  <a:srgbClr val="FF0000"/>
                </a:solidFill>
              </a:rPr>
              <a:t>선택자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 추가해주면</a:t>
            </a:r>
            <a:endParaRPr lang="en-US" altLang="ko-KR" sz="1400" b="1" dirty="0" smtClean="0">
              <a:solidFill>
                <a:srgbClr val="FF0000"/>
              </a:solidFill>
            </a:endParaRPr>
          </a:p>
          <a:p>
            <a:r>
              <a:rPr lang="ko-KR" altLang="en-US" sz="1400" b="1" dirty="0" smtClean="0">
                <a:solidFill>
                  <a:srgbClr val="FF0000"/>
                </a:solidFill>
              </a:rPr>
              <a:t>양쪽 정렬된 </a:t>
            </a:r>
            <a:r>
              <a:rPr lang="ko-KR" altLang="en-US" sz="1400" b="1" dirty="0" err="1" smtClean="0">
                <a:solidFill>
                  <a:srgbClr val="FF0000"/>
                </a:solidFill>
              </a:rPr>
              <a:t>내비게이션을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 만들 </a:t>
            </a:r>
            <a:r>
              <a:rPr lang="ko-KR" altLang="en-US" sz="1400" b="1" dirty="0" err="1" smtClean="0">
                <a:solidFill>
                  <a:srgbClr val="FF0000"/>
                </a:solidFill>
              </a:rPr>
              <a:t>수있다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.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 err="1" smtClean="0"/>
              <a:t>내비게이션</a:t>
            </a:r>
            <a:r>
              <a:rPr lang="ko-KR" altLang="en-US" sz="2400" dirty="0" smtClean="0"/>
              <a:t> </a:t>
            </a:r>
            <a:r>
              <a:rPr lang="en-US" altLang="ko-KR" sz="2400" dirty="0" smtClean="0"/>
              <a:t>(</a:t>
            </a:r>
            <a:r>
              <a:rPr lang="ko-KR" altLang="en-US" sz="2400" dirty="0" err="1" smtClean="0"/>
              <a:t>탭형에</a:t>
            </a:r>
            <a:r>
              <a:rPr lang="ko-KR" altLang="en-US" sz="2400" dirty="0" smtClean="0"/>
              <a:t> </a:t>
            </a:r>
            <a:r>
              <a:rPr lang="ko-KR" altLang="en-US" sz="2400" dirty="0" err="1" smtClean="0"/>
              <a:t>드롭다운을</a:t>
            </a:r>
            <a:r>
              <a:rPr lang="ko-KR" altLang="en-US" sz="2400" dirty="0" smtClean="0"/>
              <a:t> 적용</a:t>
            </a:r>
            <a:r>
              <a:rPr lang="en-US" altLang="ko-KR" sz="2400" dirty="0" smtClean="0"/>
              <a:t>)(4)</a:t>
            </a:r>
            <a:br>
              <a:rPr lang="en-US" altLang="ko-KR" sz="2400" dirty="0" smtClean="0"/>
            </a:br>
            <a:r>
              <a:rPr lang="en-US" altLang="ko-KR" sz="2400" b="1" dirty="0" smtClean="0">
                <a:solidFill>
                  <a:srgbClr val="FF0000"/>
                </a:solidFill>
              </a:rPr>
              <a:t>&lt;</a:t>
            </a:r>
            <a:r>
              <a:rPr lang="en-US" altLang="ko-KR" sz="2400" b="1" dirty="0" err="1" smtClean="0">
                <a:solidFill>
                  <a:srgbClr val="FF0000"/>
                </a:solidFill>
              </a:rPr>
              <a:t>li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 class=“dropdown”&gt;</a:t>
            </a:r>
            <a:endParaRPr lang="ko-KR" altLang="en-US" sz="2400" b="1" dirty="0">
              <a:solidFill>
                <a:srgbClr val="FF0000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844" y="1714488"/>
            <a:ext cx="7000892" cy="32861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14876" y="4572008"/>
            <a:ext cx="3819525" cy="2162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오른쪽 화살표 4"/>
          <p:cNvSpPr/>
          <p:nvPr/>
        </p:nvSpPr>
        <p:spPr>
          <a:xfrm rot="19751005">
            <a:off x="3990292" y="2656320"/>
            <a:ext cx="428628" cy="3571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429124" y="2000240"/>
            <a:ext cx="443441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</a:rPr>
              <a:t>기본 </a:t>
            </a:r>
            <a:r>
              <a:rPr lang="ko-KR" altLang="en-US" sz="1400" b="1" dirty="0" err="1" smtClean="0">
                <a:solidFill>
                  <a:srgbClr val="FF0000"/>
                </a:solidFill>
              </a:rPr>
              <a:t>드롭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 다운은 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&lt;div class=“dropdown”&gt;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을 적용</a:t>
            </a:r>
            <a:endParaRPr lang="en-US" altLang="ko-KR" sz="1400" b="1" dirty="0" smtClean="0">
              <a:solidFill>
                <a:srgbClr val="FF0000"/>
              </a:solidFill>
            </a:endParaRPr>
          </a:p>
          <a:p>
            <a:r>
              <a:rPr lang="ko-KR" altLang="en-US" sz="1400" b="1" dirty="0" smtClean="0">
                <a:solidFill>
                  <a:srgbClr val="FF0000"/>
                </a:solidFill>
              </a:rPr>
              <a:t>하지만 </a:t>
            </a:r>
            <a:r>
              <a:rPr lang="ko-KR" altLang="en-US" sz="1400" b="1" dirty="0" err="1" smtClean="0">
                <a:solidFill>
                  <a:srgbClr val="FF0000"/>
                </a:solidFill>
              </a:rPr>
              <a:t>내비게이션에서는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 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&lt;div class=“dropdown”&gt;</a:t>
            </a:r>
          </a:p>
          <a:p>
            <a:r>
              <a:rPr lang="ko-KR" altLang="en-US" sz="1400" b="1" dirty="0" smtClean="0">
                <a:solidFill>
                  <a:srgbClr val="FF0000"/>
                </a:solidFill>
              </a:rPr>
              <a:t>은 </a:t>
            </a:r>
            <a:r>
              <a:rPr lang="en-US" altLang="ko-KR" sz="1400" b="1" dirty="0" smtClean="0">
                <a:solidFill>
                  <a:srgbClr val="0070C0"/>
                </a:solidFill>
              </a:rPr>
              <a:t>&lt;</a:t>
            </a:r>
            <a:r>
              <a:rPr lang="en-US" altLang="ko-KR" sz="1400" b="1" dirty="0" err="1" smtClean="0">
                <a:solidFill>
                  <a:srgbClr val="0070C0"/>
                </a:solidFill>
              </a:rPr>
              <a:t>li</a:t>
            </a:r>
            <a:r>
              <a:rPr lang="en-US" altLang="ko-KR" sz="1400" b="1" dirty="0" smtClean="0">
                <a:solidFill>
                  <a:srgbClr val="0070C0"/>
                </a:solidFill>
              </a:rPr>
              <a:t> class=“dropdown”&gt;</a:t>
            </a:r>
            <a:r>
              <a:rPr lang="ko-KR" altLang="en-US" sz="1400" b="1" dirty="0" smtClean="0">
                <a:solidFill>
                  <a:srgbClr val="0070C0"/>
                </a:solidFill>
              </a:rPr>
              <a:t>로 변경되어야 한다</a:t>
            </a:r>
            <a:r>
              <a:rPr lang="en-US" altLang="ko-KR" sz="1400" b="1" dirty="0" smtClean="0">
                <a:solidFill>
                  <a:srgbClr val="0070C0"/>
                </a:solidFill>
              </a:rPr>
              <a:t>.</a:t>
            </a:r>
            <a:endParaRPr lang="ko-KR" altLang="en-US" sz="1400" b="1" dirty="0">
              <a:solidFill>
                <a:srgbClr val="0070C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 err="1" smtClean="0"/>
              <a:t>내비게이션</a:t>
            </a:r>
            <a:r>
              <a:rPr lang="ko-KR" altLang="en-US" sz="2400" dirty="0" smtClean="0"/>
              <a:t> </a:t>
            </a:r>
            <a:r>
              <a:rPr lang="en-US" altLang="ko-KR" sz="2400" dirty="0" smtClean="0"/>
              <a:t>(</a:t>
            </a:r>
            <a:r>
              <a:rPr lang="ko-KR" altLang="en-US" sz="2400" dirty="0" err="1" smtClean="0"/>
              <a:t>알약형에</a:t>
            </a:r>
            <a:r>
              <a:rPr lang="ko-KR" altLang="en-US" sz="2400" dirty="0" smtClean="0"/>
              <a:t> </a:t>
            </a:r>
            <a:r>
              <a:rPr lang="ko-KR" altLang="en-US" sz="2400" dirty="0" err="1" smtClean="0"/>
              <a:t>드롭다운을</a:t>
            </a:r>
            <a:r>
              <a:rPr lang="ko-KR" altLang="en-US" sz="2400" dirty="0" smtClean="0"/>
              <a:t> 적용</a:t>
            </a:r>
            <a:r>
              <a:rPr lang="en-US" altLang="ko-KR" sz="2400" dirty="0" smtClean="0"/>
              <a:t>)(5)</a:t>
            </a:r>
            <a:br>
              <a:rPr lang="en-US" altLang="ko-KR" sz="2400" dirty="0" smtClean="0"/>
            </a:br>
            <a:r>
              <a:rPr lang="en-US" altLang="ko-KR" sz="2400" b="1" dirty="0" smtClean="0">
                <a:solidFill>
                  <a:srgbClr val="FF0000"/>
                </a:solidFill>
              </a:rPr>
              <a:t>&lt;</a:t>
            </a:r>
            <a:r>
              <a:rPr lang="en-US" altLang="ko-KR" sz="2400" b="1" dirty="0" err="1" smtClean="0">
                <a:solidFill>
                  <a:srgbClr val="FF0000"/>
                </a:solidFill>
              </a:rPr>
              <a:t>li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 class=“dropdown”&gt;</a:t>
            </a:r>
            <a:endParaRPr lang="ko-KR" altLang="en-US" sz="24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844" y="1500174"/>
            <a:ext cx="8696354" cy="46208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857752" y="4572008"/>
            <a:ext cx="3629025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오른쪽 화살표 5"/>
          <p:cNvSpPr/>
          <p:nvPr/>
        </p:nvSpPr>
        <p:spPr>
          <a:xfrm rot="20947221">
            <a:off x="4143372" y="2643182"/>
            <a:ext cx="285752" cy="2857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429124" y="2428868"/>
            <a:ext cx="45177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err="1" smtClean="0">
                <a:solidFill>
                  <a:srgbClr val="FF0000"/>
                </a:solidFill>
              </a:rPr>
              <a:t>알약형도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 </a:t>
            </a:r>
            <a:r>
              <a:rPr lang="ko-KR" altLang="en-US" sz="1400" b="1" dirty="0" err="1" smtClean="0">
                <a:solidFill>
                  <a:srgbClr val="FF0000"/>
                </a:solidFill>
              </a:rPr>
              <a:t>탭형과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 마찬가지로 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&lt;</a:t>
            </a:r>
            <a:r>
              <a:rPr lang="en-US" altLang="ko-KR" sz="1400" b="1" dirty="0" err="1" smtClean="0">
                <a:solidFill>
                  <a:srgbClr val="FF0000"/>
                </a:solidFill>
              </a:rPr>
              <a:t>li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 class=“dropdown”&gt;</a:t>
            </a:r>
          </a:p>
          <a:p>
            <a:r>
              <a:rPr lang="ko-KR" altLang="en-US" sz="1400" b="1" dirty="0" smtClean="0">
                <a:solidFill>
                  <a:srgbClr val="FF0000"/>
                </a:solidFill>
              </a:rPr>
              <a:t>이 동일하게 적용이 된다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.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 smtClean="0"/>
              <a:t>7.</a:t>
            </a:r>
            <a:r>
              <a:rPr lang="ko-KR" altLang="en-US" sz="2400" dirty="0" err="1" smtClean="0"/>
              <a:t>내비게이션바</a:t>
            </a:r>
            <a:r>
              <a:rPr lang="en-US" altLang="ko-KR" sz="2400" dirty="0" smtClean="0"/>
              <a:t>(</a:t>
            </a:r>
            <a:r>
              <a:rPr lang="ko-KR" altLang="en-US" sz="2400" dirty="0" smtClean="0"/>
              <a:t>메인 메뉴 구성</a:t>
            </a:r>
            <a:r>
              <a:rPr lang="en-US" altLang="ko-KR" sz="2400" dirty="0" smtClean="0"/>
              <a:t>)-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navbar.html </a:t>
            </a:r>
            <a:r>
              <a:rPr lang="ko-KR" altLang="en-US" sz="2400" b="1" dirty="0" smtClean="0">
                <a:solidFill>
                  <a:srgbClr val="FF0000"/>
                </a:solidFill>
              </a:rPr>
              <a:t>작성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(1)</a:t>
            </a:r>
            <a:endParaRPr lang="ko-KR" altLang="en-US" sz="2400" b="1" dirty="0">
              <a:solidFill>
                <a:srgbClr val="FF0000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2910" y="1428736"/>
            <a:ext cx="7748610" cy="46434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2893</TotalTime>
  <Words>4486</Words>
  <Application>Microsoft Office PowerPoint</Application>
  <PresentationFormat>화면 슬라이드 쇼(4:3)</PresentationFormat>
  <Paragraphs>790</Paragraphs>
  <Slides>151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151</vt:i4>
      </vt:variant>
    </vt:vector>
  </HeadingPairs>
  <TitlesOfParts>
    <vt:vector size="152" baseType="lpstr">
      <vt:lpstr>Office 테마</vt:lpstr>
      <vt:lpstr>Bootstrap(부트스트랩)</vt:lpstr>
      <vt:lpstr>Bootstrap의 다운로드 및 압축풀기(1)-한글버전 http://bootstrapk.com/</vt:lpstr>
      <vt:lpstr>Bootstrap의 다운로드 및 압축풀기(2)</vt:lpstr>
      <vt:lpstr>Bootstrap의 다운로드 및 압축풀기(3)-각 폴더의 구성요소</vt:lpstr>
      <vt:lpstr>부트스트랩의 template구조(1)</vt:lpstr>
      <vt:lpstr>부트스트랩의 template구조 (2)</vt:lpstr>
      <vt:lpstr>기본적인 반응형 웹페이지 </vt:lpstr>
      <vt:lpstr>기본적인 반응형 웹페이지 확인 </vt:lpstr>
      <vt:lpstr>부트스트랩에서 사용하는 CSS</vt:lpstr>
      <vt:lpstr>1.그리드 시스템(중요)</vt:lpstr>
      <vt:lpstr>그리드 시스템 (1)</vt:lpstr>
      <vt:lpstr>그리드 시스템 (2)-class=“container-fluid” (전체 확대)</vt:lpstr>
      <vt:lpstr>그리드 시스템 (3)-그리드는 중첩이 가능(내부 12개 가능)</vt:lpstr>
      <vt:lpstr>그리드 시스템 (4)-그리드 사이의 분리 가능(오프셋)</vt:lpstr>
      <vt:lpstr>그리드 시스템 (5)-오프셋을 사용시 주의할점</vt:lpstr>
      <vt:lpstr>그리드 시스템 (6)-변형레이아웃 구현</vt:lpstr>
      <vt:lpstr>그리드 시스템 (7)-변형레이아웃 구현(2단 그리드)</vt:lpstr>
      <vt:lpstr>그리드 시스템 (8)-변형레이아웃 구현(3단 그리드)</vt:lpstr>
      <vt:lpstr>그리드 시스템 (9)-변형레이아웃 구현(3단 그리드)</vt:lpstr>
      <vt:lpstr>그리드 시스템 (10)-변형레이아웃 구현 (offset 2이 적용된 2단 그리드)</vt:lpstr>
      <vt:lpstr>그리드 시스템 (11)-변형레이아웃 구현 (중첩이 적용된 2단 그리드)</vt:lpstr>
      <vt:lpstr>그리드 시스템 (12)-위치를 변경하는 경우</vt:lpstr>
      <vt:lpstr>2.타이포그래피</vt:lpstr>
      <vt:lpstr>1)직접 html파일에 스타일을 적용시킨 경우 </vt:lpstr>
      <vt:lpstr>2)웹 폰트 @font-face 규칙 적용시켜 파일로 불러오기</vt:lpstr>
      <vt:lpstr>3) @font-face 적용 후 html에 설정(크롬,IE에서 확인)</vt:lpstr>
      <vt:lpstr>4) 웹사이트의 폰트 적용</vt:lpstr>
      <vt:lpstr>5) 웹사이트의 폰트 적용 확인</vt:lpstr>
      <vt:lpstr>6) 부트스트랩을 하기 위한 클래스 선택자 정리 예제</vt:lpstr>
      <vt:lpstr>7) 글자 강조 태그(small, em, lead class)</vt:lpstr>
      <vt:lpstr>8) 문단 정렬(.text-left, .text-center, .text-right)</vt:lpstr>
      <vt:lpstr>9) 강조클래스(텍스트를 강조하는 또 다른 클래스) text-muted, text-priamry, text-success, text-info,text-warning,  text-danger</vt:lpstr>
      <vt:lpstr>10) 약어(줄임말)- &lt;abbr&gt;태그사용,도움말 (.initialism 클래스)</vt:lpstr>
      <vt:lpstr>11) 인용구에 pull-right 클래스 적용시 오른쪽 정렬</vt:lpstr>
      <vt:lpstr>12) list-unstyled클래스(왼쪽여백을 0으로 설정)</vt:lpstr>
      <vt:lpstr>13) list-inline,dl-horizontal 클래스</vt:lpstr>
      <vt:lpstr>14) table bootstrap 스타일 정리(table-sample.html 작성)(1)</vt:lpstr>
      <vt:lpstr>table bootstrap 스타일 정리(class=“table”)(2)</vt:lpstr>
      <vt:lpstr>table bootstrap 스타일 정리(class=“table table-striped”)(3)</vt:lpstr>
      <vt:lpstr>table bootstrap 스타일 정리(class=“table table-bordered”)(4)</vt:lpstr>
      <vt:lpstr>table bootstrap 스타일 정리(class=“table table-horver”)(5)</vt:lpstr>
      <vt:lpstr>table bootstrap 스타일 정리(class=“table table-condensed”)(6)</vt:lpstr>
      <vt:lpstr>table bootstrap 스타일 정리 (class=“active, success, warning, danger”)(7)</vt:lpstr>
      <vt:lpstr>div태그와 table 태그에 스타일 적용 (8)</vt:lpstr>
      <vt:lpstr>table bootstrap 스타일 정리 (class=“table table-borderedtalbe table-hover”)(9)</vt:lpstr>
      <vt:lpstr>15) form에 적용되는 스타일(form-sample.html 작성)(1)</vt:lpstr>
      <vt:lpstr>form에 적용되는 스타일(form-sample.html 작성)(2) 알아두면 편리한 role 관련 속성 </vt:lpstr>
      <vt:lpstr>form에 적용되는 스타일 (class=“form-control, class=“form-group”)(3)</vt:lpstr>
      <vt:lpstr>form에 적용되는 스타일(class=“form-inline”)(4)</vt:lpstr>
      <vt:lpstr>form에 적용되는 스타일(label 부분에 class=“sr-only”)(5) .sr-only(screen reader only)</vt:lpstr>
      <vt:lpstr>form에 적용되는 스타일 (class=“form-horizontal”, class=“control-label”)(6)</vt:lpstr>
      <vt:lpstr>html5에서 사용되는 모든 타입은 부트스트랩에서 사용이 가능 (파이어폭스,IE에서는 input 타입이 모두 text와 같이 보임)</vt:lpstr>
      <vt:lpstr>html5에서의 입력양식 스타일적용(1)</vt:lpstr>
      <vt:lpstr>html5에서의 입력양식 스타일적용(2) class=“checkbox-inline”, class=“radio-inline” (수평정렬 할때)</vt:lpstr>
      <vt:lpstr>html5에서의 입력양식 스타일적용(3) (class=“form-control-static”)</vt:lpstr>
      <vt:lpstr>html5에서의 입력양식 스타일적용(4)</vt:lpstr>
      <vt:lpstr>html5에서의 입력양식 스타일적용(5) (has-success,has-warning,has-error, input-lg,input-sm)</vt:lpstr>
      <vt:lpstr>html5에서의 입력양식 스타일적용(6) (class=“col-sm-2 col-lg-2외)</vt:lpstr>
      <vt:lpstr>버튼과 이미지 ,헬퍼클래스(1) (class=“btn btn-default,btn btn-primary,btn btn btn-success) (class=btn btn-info,btn btn-warning,btn btn-danger,btn btn-link)</vt:lpstr>
      <vt:lpstr>버튼과 이미지 ,헬퍼클래스(2)</vt:lpstr>
      <vt:lpstr>버튼과 이미지 ,헬퍼 클래스(2)-실행결과</vt:lpstr>
      <vt:lpstr>버튼과 이미지,헬퍼 클래스(3)-버튼의 크기 조절 (.btn 클래스 선택자에 .btn-lg, .btn-sm, .btn-xs 추가)</vt:lpstr>
      <vt:lpstr>버튼과 이미지,헬퍼 클래스(3)-실행결과</vt:lpstr>
      <vt:lpstr>버튼과 이미지,헬퍼 클래스(4)-이미지처리</vt:lpstr>
      <vt:lpstr>버튼과 이미지,헬퍼 클래스(5)-반응형 이미지처리 (class=“img-responsive”)</vt:lpstr>
      <vt:lpstr>버튼과 이미지,헬퍼 클래스(5)-반응형 이미지처리 실행결과 </vt:lpstr>
      <vt:lpstr>버튼과 이미지,헬퍼 클래스(6)-헬퍼클래스(etc.html 작성) (class=“close”,box1 pull-right,box1 pull-left)</vt:lpstr>
      <vt:lpstr>버튼과 이미지,헬퍼 클래스(7)-헬퍼클래스 (class=“clearfix”,show,hide,text-hide-logo)</vt:lpstr>
      <vt:lpstr>버튼과 이미지,헬퍼 클래스(7)-실행 결과 (class=“clearfix”,show,hide,text-hide-logo)</vt:lpstr>
      <vt:lpstr>부트스트랩의 CSS 기반 컴포넌트</vt:lpstr>
      <vt:lpstr>1.특수문자 전용글꼴 처리(Glyphicons)</vt:lpstr>
      <vt:lpstr>특수문자 전용글꼴 처리(Glyphicons) (glyphicons-sampl.html)작성</vt:lpstr>
      <vt:lpstr>특수문자 전용글꼴 처리(Glyphicons)(2)</vt:lpstr>
      <vt:lpstr>특수문자 전용글꼴 처리(Glyphicons)(3)</vt:lpstr>
      <vt:lpstr>특수문자 전용글꼴 처리(Glyphicons)(4)-색깔 적용 가능</vt:lpstr>
      <vt:lpstr>2.드롭 다운 (dropdown.html 작성)(1)</vt:lpstr>
      <vt:lpstr>드롭 다운(dropdown.html 작성)(2)</vt:lpstr>
      <vt:lpstr>드롭 다운(dropdown.html 작성)(3) &lt;ul class=“dropdown-menu pull-right” role=“menu”&gt;</vt:lpstr>
      <vt:lpstr>드롭 다운(dropdown.html 작성)(4) &lt;li role=“presentation” class=“dropdown-header&gt;헤더&lt;/li&gt;</vt:lpstr>
      <vt:lpstr>3.버튼그룹(buttongrp.html 작성) (div class=“btn-group” , “btn-toolbar”)</vt:lpstr>
      <vt:lpstr>버튼그룹(2)-버튼그룹을 이용한 버튼의 일괄크기 지정 (btn-group-lg,btn-group-sm,btn-group-xs)</vt:lpstr>
      <vt:lpstr>버튼그룹(3)-버튼그룹을 이용한 중첩하는 경우</vt:lpstr>
      <vt:lpstr>버튼그룹(4)-버튼그룹의 수직,양쪽 정렬하기</vt:lpstr>
      <vt:lpstr>4.버튼 드롭 다운(buttondropdown.html파일 작성)(1)</vt:lpstr>
      <vt:lpstr>버튼 드롭 다운(2)-일반 버튼 드롭 다운(기준점)</vt:lpstr>
      <vt:lpstr>버튼 드롭 다운(3)-분할된 버튼 드롭 다운</vt:lpstr>
      <vt:lpstr>버튼 드롭 다운(4)-버튼 드롭 다운 크기 조절</vt:lpstr>
      <vt:lpstr>버튼 드롭 다운(5)-버튼 드롭업,버튼 드롭 다운 (div class=“btn-group drop”)</vt:lpstr>
      <vt:lpstr>5.입력그룹(inputgroup.html작성)(1) (class=“input-group”,class=“input-group-addon”)</vt:lpstr>
      <vt:lpstr>입력그룹(2) (class=“input-group input-group-lg”)</vt:lpstr>
      <vt:lpstr>입력그룹(3)(class=“input-group-btn”)</vt:lpstr>
      <vt:lpstr>입력그룹(4) 입력그룹 버튼 드롭다운 또는 드롭업추가</vt:lpstr>
      <vt:lpstr>6.내비게이션(nav nav-tabs, nav nav-pills)(navigation.html작성)</vt:lpstr>
      <vt:lpstr>내비게이션 (탭형 내비게이션)(1) (class=“nav nav-tabs, class=“active”)</vt:lpstr>
      <vt:lpstr>내비게이션 (알약형 내비게이션)(2) (class=“nav nav-pills, class=“active”)</vt:lpstr>
      <vt:lpstr>내비게이션 (탭형 내비게이션 양쪽정렬)(3) (class=“nav nav-pills, class=“active”,class=“disabled”)</vt:lpstr>
      <vt:lpstr>내비게이션 (탭형에 드롭다운을 적용)(4) &lt;li class=“dropdown”&gt;</vt:lpstr>
      <vt:lpstr>내비게이션 (알약형에 드롭다운을 적용)(5) &lt;li class=“dropdown”&gt;</vt:lpstr>
      <vt:lpstr>7.내비게이션바(메인 메뉴 구성)-navbar.html 작성(1)</vt:lpstr>
      <vt:lpstr>내비게이션바(nav class=“navbar navbar-default”) (2) (배경색상과 테두리 색상을 지정해주는 역할을 한다)</vt:lpstr>
      <vt:lpstr>내비게이션바(메인 메뉴 구성) (3)</vt:lpstr>
      <vt:lpstr>내비게이션바 기본 실행 결과</vt:lpstr>
      <vt:lpstr>내비게이션바의 메뉴부분의 오른쪽 정렬 (div class=“ navbar-right”) (4)</vt:lpstr>
      <vt:lpstr>내비게이션 바에 드롭다운 메뉴적용(class=“dropdown”) (navbar-dropdown.html작성)(1)</vt:lpstr>
      <vt:lpstr> 내비게이션 바에 드롭다운 메뉴적용(2) </vt:lpstr>
      <vt:lpstr>내비게이션 바에 드롭다운 메뉴적용(3)</vt:lpstr>
      <vt:lpstr>내비게이션 바에 드롭다운 메뉴적용 최종 실습</vt:lpstr>
      <vt:lpstr> 내비게이션 바에 오른쪽에 드롭다운 메뉴적용(navbar2.html) (class=“navbar-right”) </vt:lpstr>
      <vt:lpstr>내비게이션 바에 검색폼은 왼쪽에 정렬 (class=“navbar-left”)</vt:lpstr>
      <vt:lpstr>내비게이션 바에 오른쪽에 드롭다운 메뉴적용 실습결과</vt:lpstr>
      <vt:lpstr>내비게이션 바 내부( 버튼과 텍스트 그리고 일반링크) 적용 (navbar-btn-text-link.html 작성)</vt:lpstr>
      <vt:lpstr>네비게이션 상단에 고정(navbar-nocontainer.html 작성) navbar.html 파일과 소스 동일</vt:lpstr>
      <vt:lpstr>네비게이션 상단에 고정(navbar-topfix.html 작성)(2) navbar.html 파일과 소스 동일</vt:lpstr>
      <vt:lpstr>네비게이션 상단에 고정(주의할 점)(3)</vt:lpstr>
      <vt:lpstr>네비게이션 하단에 고정(navbar-bottomfix.html 작성)(1) navbar.topfix.html 파일과 소스 동일</vt:lpstr>
      <vt:lpstr>네비게이션 하단에 고정(navbar-bottomfix.html 작성)(2) (class=“navbar-fixed-bottom”)</vt:lpstr>
      <vt:lpstr>네비게이션 하단에 고정(navbar-bottomfix.html 작성)(3)</vt:lpstr>
      <vt:lpstr>네비게이션 하단에 고정 실행 결과(4)</vt:lpstr>
      <vt:lpstr>네비게이션 상단에 고정(navbar-statictop.html 작성) (class=“navbar-static-top”)</vt:lpstr>
      <vt:lpstr>네비게이션 상단에 고정(class=“navbar-static-top 단점) </vt:lpstr>
      <vt:lpstr>네비게이션 바의 반전(class=“navbar-inverse”)</vt:lpstr>
      <vt:lpstr>8.경로와 페이지네이션 (bmpaging.html)작성(1) &lt;ol class=“breadcrumb”&gt;&lt;ul class=“pagination”&gt;</vt:lpstr>
      <vt:lpstr>경로와 페이지네이션 작성(2)-활성화,비활성화  &lt;li class=“disabled”&gt;&lt;li class=“active”&gt;</vt:lpstr>
      <vt:lpstr>경로와 페이지네이션 작성(3)-페이지네이션 크기 조절  &lt;ul class=“pagination-lg”&gt;&lt;ul class=“pagination-sm”&gt; &lt;ul class=“pager”&gt;</vt:lpstr>
      <vt:lpstr> 경로와 페이지네이션 작성(4)-페이지네이션 크기 조절  &lt;li class=“previous”&gt;&lt;li class=“next”&gt; </vt:lpstr>
      <vt:lpstr>9.라벨과 배지(labelnbadge.html) 작성(1) &lt;span class=“label label-default,label-danger,label-info”&gt;</vt:lpstr>
      <vt:lpstr>9.라벨과 배지(labelnbadge.html) 작성(2) &lt;span class=“badge”&gt;, &lt;span class=“badge pull-right”&gt;</vt:lpstr>
      <vt:lpstr>10.점보트론과 페이지 제목(jumbotron.html) 작성(1)</vt:lpstr>
      <vt:lpstr>점보트론과 페이지 제목 작성(2)</vt:lpstr>
      <vt:lpstr>11.썸네일(사진갤러리 용도) (thumbnail.html) 작성</vt:lpstr>
      <vt:lpstr>썸네일(제목,내용,다른요소 추가)작성(2) &lt;div class=“caption”&gt;&lt;/div&gt;</vt:lpstr>
      <vt:lpstr>썸네일(제목,내용,다른요소 추가)작성(3) &lt;div class=“caption”&gt;&lt;/div&gt;</vt:lpstr>
      <vt:lpstr>12.경보와 진행바(alert.html 파일 작성)(1)</vt:lpstr>
      <vt:lpstr>경보와 진행바 실행 결과</vt:lpstr>
      <vt:lpstr>경보와 진행바(progressbar.html 파일 작성)(2)</vt:lpstr>
      <vt:lpstr>경보와 진행바(progressbar.html 파일 작성)(2) 실행결과</vt:lpstr>
      <vt:lpstr>경보와 진행바(progressbar.html 파일 작성)(3) &lt;div class=“progress progress-striped”&gt;</vt:lpstr>
      <vt:lpstr>경보와 진행바 작성(3) 실행결과 </vt:lpstr>
      <vt:lpstr>13.미디어 객체,목록그룹,패널,Wells(media.html파일 작성)(1)</vt:lpstr>
      <vt:lpstr>미디어 객체,목록그룹,패널,Wells(media.html파일 작성)(2)</vt:lpstr>
      <vt:lpstr>미디어 객체,목록그룹,패널,Wells(media.html파일 작성)(3) (목록태그를 사용해서 미디어객체를 만드는 방법)</vt:lpstr>
      <vt:lpstr>미디어 객체,목록그룹,패널,Wells(media.html파일 작성)(4) (목록태그를 사용해서 미디어객체를 만드는 방법)</vt:lpstr>
      <vt:lpstr>미디어 객체,목록그룹,패널,Wells(media.html파일 작성)(5) &lt;a class=“pull-right” &gt;(이미지 오른쪽으로 정렬)</vt:lpstr>
      <vt:lpstr>목록그룹(list-group.html파일 생성)(1) &lt;ul class=“list-group”&gt;&lt;li class=“list-group-item”&gt;</vt:lpstr>
      <vt:lpstr>목록그룹(list-group.html파일 생성)(2) &lt;ul class=“list-group-item-heading”&gt; &lt;li class=“list-group-item-text”&gt;</vt:lpstr>
      <vt:lpstr>패널 생성(panel.html)작성(1) &lt;div class=“panel panel-default, panel-body”&gt;</vt:lpstr>
      <vt:lpstr>패널에 버튼처럼 다양한 색상이 적용이 가능 (panel.html)작성(2) &lt;div class=“panel-footer” panel-primary,panel-success, panel-info,panel-warning,panel-danger&gt;</vt:lpstr>
      <vt:lpstr>패널에 테이블을 적용 작성(3) (패널내부에 panel-body가 있는 경우)</vt:lpstr>
      <vt:lpstr>패널에 테이블을 적용 작성(4) (패널내부에 panel-body가 없는 경우)</vt:lpstr>
      <vt:lpstr>패널에 테이블을 적용 작성(5) (패널내부에 리스트 그룹 적용)</vt:lpstr>
      <vt:lpstr>Wells 작성(박스가 움푹 파인 효과를 내는 컴포넌트) &lt;div class=“well”&gt;….&lt;/div&gt;</vt:lpstr>
    </vt:vector>
  </TitlesOfParts>
  <Company>R&amp;D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Microsoft Corporation</dc:creator>
  <cp:lastModifiedBy>kitcoop</cp:lastModifiedBy>
  <cp:revision>579</cp:revision>
  <dcterms:created xsi:type="dcterms:W3CDTF">2006-10-05T04:04:58Z</dcterms:created>
  <dcterms:modified xsi:type="dcterms:W3CDTF">2019-09-26T05:41:26Z</dcterms:modified>
</cp:coreProperties>
</file>